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handoutMasterIdLst>
    <p:handoutMasterId r:id="rId26"/>
  </p:handoutMasterIdLst>
  <p:sldIdLst>
    <p:sldId id="256" r:id="rId5"/>
    <p:sldId id="266" r:id="rId6"/>
    <p:sldId id="267" r:id="rId7"/>
    <p:sldId id="277" r:id="rId8"/>
    <p:sldId id="278" r:id="rId9"/>
    <p:sldId id="273" r:id="rId10"/>
    <p:sldId id="276" r:id="rId11"/>
    <p:sldId id="272" r:id="rId12"/>
    <p:sldId id="269" r:id="rId13"/>
    <p:sldId id="282" r:id="rId14"/>
    <p:sldId id="284" r:id="rId15"/>
    <p:sldId id="275" r:id="rId16"/>
    <p:sldId id="279" r:id="rId17"/>
    <p:sldId id="283" r:id="rId18"/>
    <p:sldId id="286" r:id="rId19"/>
    <p:sldId id="280" r:id="rId20"/>
    <p:sldId id="285" r:id="rId21"/>
    <p:sldId id="281" r:id="rId22"/>
    <p:sldId id="288" r:id="rId23"/>
    <p:sldId id="287" r:id="rId24"/>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598" autoAdjust="0"/>
  </p:normalViewPr>
  <p:slideViewPr>
    <p:cSldViewPr snapToGrid="0">
      <p:cViewPr varScale="1">
        <p:scale>
          <a:sx n="115" d="100"/>
          <a:sy n="115" d="100"/>
        </p:scale>
        <p:origin x="82"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98F3F0-FFBF-40EC-B1C2-DD285D56370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F2E1687-CF6F-420A-9473-52285E4A7924}">
      <dgm:prSet/>
      <dgm:spPr/>
      <dgm:t>
        <a:bodyPr/>
        <a:lstStyle/>
        <a:p>
          <a:r>
            <a:rPr lang="ga-IE" dirty="0"/>
            <a:t>Arduinos</a:t>
          </a:r>
          <a:endParaRPr lang="en-US" dirty="0"/>
        </a:p>
      </dgm:t>
    </dgm:pt>
    <dgm:pt modelId="{EDA74880-AFF7-43FE-8CF3-3A7389B25BC2}" type="parTrans" cxnId="{79D643F5-B4E0-429F-A561-F0150AD866CC}">
      <dgm:prSet/>
      <dgm:spPr/>
      <dgm:t>
        <a:bodyPr/>
        <a:lstStyle/>
        <a:p>
          <a:endParaRPr lang="en-US"/>
        </a:p>
      </dgm:t>
    </dgm:pt>
    <dgm:pt modelId="{F06BF8FD-C202-4315-992B-A4B2A7161315}" type="sibTrans" cxnId="{79D643F5-B4E0-429F-A561-F0150AD866CC}">
      <dgm:prSet/>
      <dgm:spPr/>
      <dgm:t>
        <a:bodyPr/>
        <a:lstStyle/>
        <a:p>
          <a:endParaRPr lang="en-US"/>
        </a:p>
      </dgm:t>
    </dgm:pt>
    <dgm:pt modelId="{9ED7E149-F48F-4648-9EA5-DB72D917EDF3}">
      <dgm:prSet/>
      <dgm:spPr/>
      <dgm:t>
        <a:bodyPr/>
        <a:lstStyle/>
        <a:p>
          <a:r>
            <a:rPr lang="ga-IE" baseline="0"/>
            <a:t>Home automation devices</a:t>
          </a:r>
          <a:endParaRPr lang="en-US"/>
        </a:p>
      </dgm:t>
    </dgm:pt>
    <dgm:pt modelId="{F91BE84A-B464-48DC-91F6-F811B5C20A53}" type="parTrans" cxnId="{8AE46037-2AF4-43BB-8787-84BEF06AFDDA}">
      <dgm:prSet/>
      <dgm:spPr/>
      <dgm:t>
        <a:bodyPr/>
        <a:lstStyle/>
        <a:p>
          <a:endParaRPr lang="en-US"/>
        </a:p>
      </dgm:t>
    </dgm:pt>
    <dgm:pt modelId="{FDA8BFC5-AEE1-45A2-9B76-E478D5221408}" type="sibTrans" cxnId="{8AE46037-2AF4-43BB-8787-84BEF06AFDDA}">
      <dgm:prSet/>
      <dgm:spPr/>
      <dgm:t>
        <a:bodyPr/>
        <a:lstStyle/>
        <a:p>
          <a:endParaRPr lang="en-US"/>
        </a:p>
      </dgm:t>
    </dgm:pt>
    <dgm:pt modelId="{242DFAA8-0C07-4419-8519-E165DD655E8C}">
      <dgm:prSet/>
      <dgm:spPr/>
      <dgm:t>
        <a:bodyPr/>
        <a:lstStyle/>
        <a:p>
          <a:r>
            <a:rPr lang="ga-IE" baseline="0"/>
            <a:t>IoT devices</a:t>
          </a:r>
          <a:endParaRPr lang="en-US"/>
        </a:p>
      </dgm:t>
    </dgm:pt>
    <dgm:pt modelId="{269127CF-B9E1-4950-B5DC-45B2CD29F519}" type="parTrans" cxnId="{098FD323-D0D9-420D-B2C2-74C86CC57D51}">
      <dgm:prSet/>
      <dgm:spPr/>
      <dgm:t>
        <a:bodyPr/>
        <a:lstStyle/>
        <a:p>
          <a:endParaRPr lang="en-US"/>
        </a:p>
      </dgm:t>
    </dgm:pt>
    <dgm:pt modelId="{0EC49F00-DAA3-42A0-AFC3-9A57B2EE0B72}" type="sibTrans" cxnId="{098FD323-D0D9-420D-B2C2-74C86CC57D51}">
      <dgm:prSet/>
      <dgm:spPr/>
      <dgm:t>
        <a:bodyPr/>
        <a:lstStyle/>
        <a:p>
          <a:endParaRPr lang="en-US"/>
        </a:p>
      </dgm:t>
    </dgm:pt>
    <dgm:pt modelId="{CEA9ED48-0C14-4C94-8DEC-E72866308C29}">
      <dgm:prSet/>
      <dgm:spPr/>
      <dgm:t>
        <a:bodyPr/>
        <a:lstStyle/>
        <a:p>
          <a:r>
            <a:rPr lang="ga-IE" baseline="0"/>
            <a:t>Control boards for robots</a:t>
          </a:r>
          <a:endParaRPr lang="en-US"/>
        </a:p>
      </dgm:t>
    </dgm:pt>
    <dgm:pt modelId="{047C3EDB-2245-4820-A9AC-9F744397C730}" type="parTrans" cxnId="{592900CE-6043-45D7-8137-D88B459EE24E}">
      <dgm:prSet/>
      <dgm:spPr/>
      <dgm:t>
        <a:bodyPr/>
        <a:lstStyle/>
        <a:p>
          <a:endParaRPr lang="en-US"/>
        </a:p>
      </dgm:t>
    </dgm:pt>
    <dgm:pt modelId="{4A2DF4E6-78F1-4D6E-9D59-C43B05BFA632}" type="sibTrans" cxnId="{592900CE-6043-45D7-8137-D88B459EE24E}">
      <dgm:prSet/>
      <dgm:spPr/>
      <dgm:t>
        <a:bodyPr/>
        <a:lstStyle/>
        <a:p>
          <a:endParaRPr lang="en-US"/>
        </a:p>
      </dgm:t>
    </dgm:pt>
    <dgm:pt modelId="{A895D8D3-F6E4-4FB1-BE17-2A1B33342EDF}" type="pres">
      <dgm:prSet presAssocID="{FE98F3F0-FFBF-40EC-B1C2-DD285D56370F}" presName="hierChild1" presStyleCnt="0">
        <dgm:presLayoutVars>
          <dgm:chPref val="1"/>
          <dgm:dir/>
          <dgm:animOne val="branch"/>
          <dgm:animLvl val="lvl"/>
          <dgm:resizeHandles/>
        </dgm:presLayoutVars>
      </dgm:prSet>
      <dgm:spPr/>
    </dgm:pt>
    <dgm:pt modelId="{CED975A5-51CE-41C9-947E-B829ECFB99AF}" type="pres">
      <dgm:prSet presAssocID="{5F2E1687-CF6F-420A-9473-52285E4A7924}" presName="hierRoot1" presStyleCnt="0"/>
      <dgm:spPr/>
    </dgm:pt>
    <dgm:pt modelId="{6F003AF7-982A-4188-BAD1-3A309FB801EC}" type="pres">
      <dgm:prSet presAssocID="{5F2E1687-CF6F-420A-9473-52285E4A7924}" presName="composite" presStyleCnt="0"/>
      <dgm:spPr/>
    </dgm:pt>
    <dgm:pt modelId="{4883F258-D718-4611-8B52-05CDBC55EF48}" type="pres">
      <dgm:prSet presAssocID="{5F2E1687-CF6F-420A-9473-52285E4A7924}" presName="background" presStyleLbl="node0" presStyleIdx="0" presStyleCnt="1"/>
      <dgm:spPr/>
    </dgm:pt>
    <dgm:pt modelId="{7E5662BE-7850-40DB-BE4A-9E19EE68B67A}" type="pres">
      <dgm:prSet presAssocID="{5F2E1687-CF6F-420A-9473-52285E4A7924}" presName="text" presStyleLbl="fgAcc0" presStyleIdx="0" presStyleCnt="1">
        <dgm:presLayoutVars>
          <dgm:chPref val="3"/>
        </dgm:presLayoutVars>
      </dgm:prSet>
      <dgm:spPr/>
    </dgm:pt>
    <dgm:pt modelId="{D82A203B-172C-4CE6-B346-38EB78C92A98}" type="pres">
      <dgm:prSet presAssocID="{5F2E1687-CF6F-420A-9473-52285E4A7924}" presName="hierChild2" presStyleCnt="0"/>
      <dgm:spPr/>
    </dgm:pt>
    <dgm:pt modelId="{6FF88127-0D9E-48A6-BFAE-2769C5ECBA9F}" type="pres">
      <dgm:prSet presAssocID="{F91BE84A-B464-48DC-91F6-F811B5C20A53}" presName="Name10" presStyleLbl="parChTrans1D2" presStyleIdx="0" presStyleCnt="3"/>
      <dgm:spPr/>
    </dgm:pt>
    <dgm:pt modelId="{43C1C1F8-8BBA-47E6-8012-6DDD0894D54D}" type="pres">
      <dgm:prSet presAssocID="{9ED7E149-F48F-4648-9EA5-DB72D917EDF3}" presName="hierRoot2" presStyleCnt="0"/>
      <dgm:spPr/>
    </dgm:pt>
    <dgm:pt modelId="{96288201-9226-448B-905E-8058BAFFE591}" type="pres">
      <dgm:prSet presAssocID="{9ED7E149-F48F-4648-9EA5-DB72D917EDF3}" presName="composite2" presStyleCnt="0"/>
      <dgm:spPr/>
    </dgm:pt>
    <dgm:pt modelId="{4DB8FAD5-4A6A-4A35-9D92-DB973670C75C}" type="pres">
      <dgm:prSet presAssocID="{9ED7E149-F48F-4648-9EA5-DB72D917EDF3}" presName="background2" presStyleLbl="node2" presStyleIdx="0" presStyleCnt="3"/>
      <dgm:spPr/>
    </dgm:pt>
    <dgm:pt modelId="{0EB58DAE-ECE6-4A95-9E70-6F8E06DA9311}" type="pres">
      <dgm:prSet presAssocID="{9ED7E149-F48F-4648-9EA5-DB72D917EDF3}" presName="text2" presStyleLbl="fgAcc2" presStyleIdx="0" presStyleCnt="3">
        <dgm:presLayoutVars>
          <dgm:chPref val="3"/>
        </dgm:presLayoutVars>
      </dgm:prSet>
      <dgm:spPr/>
    </dgm:pt>
    <dgm:pt modelId="{C75E4CE4-E3C3-4A3C-BDB1-EAA7DA93C9C8}" type="pres">
      <dgm:prSet presAssocID="{9ED7E149-F48F-4648-9EA5-DB72D917EDF3}" presName="hierChild3" presStyleCnt="0"/>
      <dgm:spPr/>
    </dgm:pt>
    <dgm:pt modelId="{9D04EBC9-6F1D-4948-89F3-5132ED83C024}" type="pres">
      <dgm:prSet presAssocID="{269127CF-B9E1-4950-B5DC-45B2CD29F519}" presName="Name10" presStyleLbl="parChTrans1D2" presStyleIdx="1" presStyleCnt="3"/>
      <dgm:spPr/>
    </dgm:pt>
    <dgm:pt modelId="{13339DC5-C677-4892-B863-D5AE32072832}" type="pres">
      <dgm:prSet presAssocID="{242DFAA8-0C07-4419-8519-E165DD655E8C}" presName="hierRoot2" presStyleCnt="0"/>
      <dgm:spPr/>
    </dgm:pt>
    <dgm:pt modelId="{0FB203DD-A5E6-4C52-B148-B62B4FE3247B}" type="pres">
      <dgm:prSet presAssocID="{242DFAA8-0C07-4419-8519-E165DD655E8C}" presName="composite2" presStyleCnt="0"/>
      <dgm:spPr/>
    </dgm:pt>
    <dgm:pt modelId="{F245B804-D503-40CD-BF1E-EF91BD9B757F}" type="pres">
      <dgm:prSet presAssocID="{242DFAA8-0C07-4419-8519-E165DD655E8C}" presName="background2" presStyleLbl="node2" presStyleIdx="1" presStyleCnt="3"/>
      <dgm:spPr/>
    </dgm:pt>
    <dgm:pt modelId="{EE472C6F-E4B0-4FFD-8ED4-1A8917ABC7FB}" type="pres">
      <dgm:prSet presAssocID="{242DFAA8-0C07-4419-8519-E165DD655E8C}" presName="text2" presStyleLbl="fgAcc2" presStyleIdx="1" presStyleCnt="3">
        <dgm:presLayoutVars>
          <dgm:chPref val="3"/>
        </dgm:presLayoutVars>
      </dgm:prSet>
      <dgm:spPr/>
    </dgm:pt>
    <dgm:pt modelId="{F5864794-FDDC-4096-80EC-E153CD5F7ADE}" type="pres">
      <dgm:prSet presAssocID="{242DFAA8-0C07-4419-8519-E165DD655E8C}" presName="hierChild3" presStyleCnt="0"/>
      <dgm:spPr/>
    </dgm:pt>
    <dgm:pt modelId="{B64EEE24-3F90-47AE-BB0A-B4CABD39D50B}" type="pres">
      <dgm:prSet presAssocID="{047C3EDB-2245-4820-A9AC-9F744397C730}" presName="Name10" presStyleLbl="parChTrans1D2" presStyleIdx="2" presStyleCnt="3"/>
      <dgm:spPr/>
    </dgm:pt>
    <dgm:pt modelId="{08DE8CAC-5D59-48E1-937E-976EFF2A35CE}" type="pres">
      <dgm:prSet presAssocID="{CEA9ED48-0C14-4C94-8DEC-E72866308C29}" presName="hierRoot2" presStyleCnt="0"/>
      <dgm:spPr/>
    </dgm:pt>
    <dgm:pt modelId="{3E53D4D0-0B82-42D2-8E60-6197676F404B}" type="pres">
      <dgm:prSet presAssocID="{CEA9ED48-0C14-4C94-8DEC-E72866308C29}" presName="composite2" presStyleCnt="0"/>
      <dgm:spPr/>
    </dgm:pt>
    <dgm:pt modelId="{B6A1AC9C-1061-449C-8462-9481DD051F6E}" type="pres">
      <dgm:prSet presAssocID="{CEA9ED48-0C14-4C94-8DEC-E72866308C29}" presName="background2" presStyleLbl="node2" presStyleIdx="2" presStyleCnt="3"/>
      <dgm:spPr/>
    </dgm:pt>
    <dgm:pt modelId="{E2CB1757-4D3D-42A5-8A22-D7EE8066126E}" type="pres">
      <dgm:prSet presAssocID="{CEA9ED48-0C14-4C94-8DEC-E72866308C29}" presName="text2" presStyleLbl="fgAcc2" presStyleIdx="2" presStyleCnt="3">
        <dgm:presLayoutVars>
          <dgm:chPref val="3"/>
        </dgm:presLayoutVars>
      </dgm:prSet>
      <dgm:spPr/>
    </dgm:pt>
    <dgm:pt modelId="{86826299-1879-4D02-86C5-2B06EB3E22FF}" type="pres">
      <dgm:prSet presAssocID="{CEA9ED48-0C14-4C94-8DEC-E72866308C29}" presName="hierChild3" presStyleCnt="0"/>
      <dgm:spPr/>
    </dgm:pt>
  </dgm:ptLst>
  <dgm:cxnLst>
    <dgm:cxn modelId="{34749A1E-B5B7-4152-B8BE-7703EF46CD59}" type="presOf" srcId="{242DFAA8-0C07-4419-8519-E165DD655E8C}" destId="{EE472C6F-E4B0-4FFD-8ED4-1A8917ABC7FB}" srcOrd="0" destOrd="0" presId="urn:microsoft.com/office/officeart/2005/8/layout/hierarchy1"/>
    <dgm:cxn modelId="{098FD323-D0D9-420D-B2C2-74C86CC57D51}" srcId="{5F2E1687-CF6F-420A-9473-52285E4A7924}" destId="{242DFAA8-0C07-4419-8519-E165DD655E8C}" srcOrd="1" destOrd="0" parTransId="{269127CF-B9E1-4950-B5DC-45B2CD29F519}" sibTransId="{0EC49F00-DAA3-42A0-AFC3-9A57B2EE0B72}"/>
    <dgm:cxn modelId="{9471142E-088E-40CA-892B-20FF835735A0}" type="presOf" srcId="{CEA9ED48-0C14-4C94-8DEC-E72866308C29}" destId="{E2CB1757-4D3D-42A5-8A22-D7EE8066126E}" srcOrd="0" destOrd="0" presId="urn:microsoft.com/office/officeart/2005/8/layout/hierarchy1"/>
    <dgm:cxn modelId="{483D632E-AA54-45B8-9BEA-BD8E3E653D11}" type="presOf" srcId="{5F2E1687-CF6F-420A-9473-52285E4A7924}" destId="{7E5662BE-7850-40DB-BE4A-9E19EE68B67A}" srcOrd="0" destOrd="0" presId="urn:microsoft.com/office/officeart/2005/8/layout/hierarchy1"/>
    <dgm:cxn modelId="{8AE46037-2AF4-43BB-8787-84BEF06AFDDA}" srcId="{5F2E1687-CF6F-420A-9473-52285E4A7924}" destId="{9ED7E149-F48F-4648-9EA5-DB72D917EDF3}" srcOrd="0" destOrd="0" parTransId="{F91BE84A-B464-48DC-91F6-F811B5C20A53}" sibTransId="{FDA8BFC5-AEE1-45A2-9B76-E478D5221408}"/>
    <dgm:cxn modelId="{DDD5173B-5DD6-49A2-8FB3-53E776F6B29A}" type="presOf" srcId="{FE98F3F0-FFBF-40EC-B1C2-DD285D56370F}" destId="{A895D8D3-F6E4-4FB1-BE17-2A1B33342EDF}" srcOrd="0" destOrd="0" presId="urn:microsoft.com/office/officeart/2005/8/layout/hierarchy1"/>
    <dgm:cxn modelId="{A536DB4E-ACD0-45F8-9608-65A35DEBCAAB}" type="presOf" srcId="{269127CF-B9E1-4950-B5DC-45B2CD29F519}" destId="{9D04EBC9-6F1D-4948-89F3-5132ED83C024}" srcOrd="0" destOrd="0" presId="urn:microsoft.com/office/officeart/2005/8/layout/hierarchy1"/>
    <dgm:cxn modelId="{49889A93-BFA1-4E91-BB75-6F1A21AFBACD}" type="presOf" srcId="{F91BE84A-B464-48DC-91F6-F811B5C20A53}" destId="{6FF88127-0D9E-48A6-BFAE-2769C5ECBA9F}" srcOrd="0" destOrd="0" presId="urn:microsoft.com/office/officeart/2005/8/layout/hierarchy1"/>
    <dgm:cxn modelId="{E0C545C7-0A59-4FF8-AF51-42D0F1949D2D}" type="presOf" srcId="{047C3EDB-2245-4820-A9AC-9F744397C730}" destId="{B64EEE24-3F90-47AE-BB0A-B4CABD39D50B}" srcOrd="0" destOrd="0" presId="urn:microsoft.com/office/officeart/2005/8/layout/hierarchy1"/>
    <dgm:cxn modelId="{592900CE-6043-45D7-8137-D88B459EE24E}" srcId="{5F2E1687-CF6F-420A-9473-52285E4A7924}" destId="{CEA9ED48-0C14-4C94-8DEC-E72866308C29}" srcOrd="2" destOrd="0" parTransId="{047C3EDB-2245-4820-A9AC-9F744397C730}" sibTransId="{4A2DF4E6-78F1-4D6E-9D59-C43B05BFA632}"/>
    <dgm:cxn modelId="{EE35FBEE-7054-422A-91EF-9BE5AFB2D6D8}" type="presOf" srcId="{9ED7E149-F48F-4648-9EA5-DB72D917EDF3}" destId="{0EB58DAE-ECE6-4A95-9E70-6F8E06DA9311}" srcOrd="0" destOrd="0" presId="urn:microsoft.com/office/officeart/2005/8/layout/hierarchy1"/>
    <dgm:cxn modelId="{79D643F5-B4E0-429F-A561-F0150AD866CC}" srcId="{FE98F3F0-FFBF-40EC-B1C2-DD285D56370F}" destId="{5F2E1687-CF6F-420A-9473-52285E4A7924}" srcOrd="0" destOrd="0" parTransId="{EDA74880-AFF7-43FE-8CF3-3A7389B25BC2}" sibTransId="{F06BF8FD-C202-4315-992B-A4B2A7161315}"/>
    <dgm:cxn modelId="{844C2B81-7AC7-4C27-B542-DF0EB86616D0}" type="presParOf" srcId="{A895D8D3-F6E4-4FB1-BE17-2A1B33342EDF}" destId="{CED975A5-51CE-41C9-947E-B829ECFB99AF}" srcOrd="0" destOrd="0" presId="urn:microsoft.com/office/officeart/2005/8/layout/hierarchy1"/>
    <dgm:cxn modelId="{8EA3B3AA-63C2-41F0-80E2-4DA7696D102B}" type="presParOf" srcId="{CED975A5-51CE-41C9-947E-B829ECFB99AF}" destId="{6F003AF7-982A-4188-BAD1-3A309FB801EC}" srcOrd="0" destOrd="0" presId="urn:microsoft.com/office/officeart/2005/8/layout/hierarchy1"/>
    <dgm:cxn modelId="{581F026A-9374-4BBF-BC78-FB5C59FDAC94}" type="presParOf" srcId="{6F003AF7-982A-4188-BAD1-3A309FB801EC}" destId="{4883F258-D718-4611-8B52-05CDBC55EF48}" srcOrd="0" destOrd="0" presId="urn:microsoft.com/office/officeart/2005/8/layout/hierarchy1"/>
    <dgm:cxn modelId="{93CBF364-A450-4567-B1FA-574695C62712}" type="presParOf" srcId="{6F003AF7-982A-4188-BAD1-3A309FB801EC}" destId="{7E5662BE-7850-40DB-BE4A-9E19EE68B67A}" srcOrd="1" destOrd="0" presId="urn:microsoft.com/office/officeart/2005/8/layout/hierarchy1"/>
    <dgm:cxn modelId="{260C914C-58AC-41DA-8240-740B2854A94D}" type="presParOf" srcId="{CED975A5-51CE-41C9-947E-B829ECFB99AF}" destId="{D82A203B-172C-4CE6-B346-38EB78C92A98}" srcOrd="1" destOrd="0" presId="urn:microsoft.com/office/officeart/2005/8/layout/hierarchy1"/>
    <dgm:cxn modelId="{85AF9A42-CCB3-42C9-BFFF-52D05B182100}" type="presParOf" srcId="{D82A203B-172C-4CE6-B346-38EB78C92A98}" destId="{6FF88127-0D9E-48A6-BFAE-2769C5ECBA9F}" srcOrd="0" destOrd="0" presId="urn:microsoft.com/office/officeart/2005/8/layout/hierarchy1"/>
    <dgm:cxn modelId="{0DD52C43-45D0-4765-9EDE-1B02809BC40F}" type="presParOf" srcId="{D82A203B-172C-4CE6-B346-38EB78C92A98}" destId="{43C1C1F8-8BBA-47E6-8012-6DDD0894D54D}" srcOrd="1" destOrd="0" presId="urn:microsoft.com/office/officeart/2005/8/layout/hierarchy1"/>
    <dgm:cxn modelId="{6C06FD88-FB60-414D-8410-D272701B2EBC}" type="presParOf" srcId="{43C1C1F8-8BBA-47E6-8012-6DDD0894D54D}" destId="{96288201-9226-448B-905E-8058BAFFE591}" srcOrd="0" destOrd="0" presId="urn:microsoft.com/office/officeart/2005/8/layout/hierarchy1"/>
    <dgm:cxn modelId="{6E3D5FAC-6892-4265-8949-AE8427D62DD9}" type="presParOf" srcId="{96288201-9226-448B-905E-8058BAFFE591}" destId="{4DB8FAD5-4A6A-4A35-9D92-DB973670C75C}" srcOrd="0" destOrd="0" presId="urn:microsoft.com/office/officeart/2005/8/layout/hierarchy1"/>
    <dgm:cxn modelId="{F9F25D08-9132-4B11-A55D-F519DBF444CA}" type="presParOf" srcId="{96288201-9226-448B-905E-8058BAFFE591}" destId="{0EB58DAE-ECE6-4A95-9E70-6F8E06DA9311}" srcOrd="1" destOrd="0" presId="urn:microsoft.com/office/officeart/2005/8/layout/hierarchy1"/>
    <dgm:cxn modelId="{3B36FD74-7FC7-4AE9-B257-91654E975B27}" type="presParOf" srcId="{43C1C1F8-8BBA-47E6-8012-6DDD0894D54D}" destId="{C75E4CE4-E3C3-4A3C-BDB1-EAA7DA93C9C8}" srcOrd="1" destOrd="0" presId="urn:microsoft.com/office/officeart/2005/8/layout/hierarchy1"/>
    <dgm:cxn modelId="{D6F6CA13-CA9E-45D6-9052-61C357398702}" type="presParOf" srcId="{D82A203B-172C-4CE6-B346-38EB78C92A98}" destId="{9D04EBC9-6F1D-4948-89F3-5132ED83C024}" srcOrd="2" destOrd="0" presId="urn:microsoft.com/office/officeart/2005/8/layout/hierarchy1"/>
    <dgm:cxn modelId="{062832A3-F484-4DAD-A25F-B5E874D501F3}" type="presParOf" srcId="{D82A203B-172C-4CE6-B346-38EB78C92A98}" destId="{13339DC5-C677-4892-B863-D5AE32072832}" srcOrd="3" destOrd="0" presId="urn:microsoft.com/office/officeart/2005/8/layout/hierarchy1"/>
    <dgm:cxn modelId="{7BD0BFCF-6B96-4F7E-AAD9-B00BEB7F7C3D}" type="presParOf" srcId="{13339DC5-C677-4892-B863-D5AE32072832}" destId="{0FB203DD-A5E6-4C52-B148-B62B4FE3247B}" srcOrd="0" destOrd="0" presId="urn:microsoft.com/office/officeart/2005/8/layout/hierarchy1"/>
    <dgm:cxn modelId="{7D930479-854F-463E-BA14-DB584D6F926B}" type="presParOf" srcId="{0FB203DD-A5E6-4C52-B148-B62B4FE3247B}" destId="{F245B804-D503-40CD-BF1E-EF91BD9B757F}" srcOrd="0" destOrd="0" presId="urn:microsoft.com/office/officeart/2005/8/layout/hierarchy1"/>
    <dgm:cxn modelId="{866E89E5-E5CE-4418-A3EE-F7A2EF0E95A9}" type="presParOf" srcId="{0FB203DD-A5E6-4C52-B148-B62B4FE3247B}" destId="{EE472C6F-E4B0-4FFD-8ED4-1A8917ABC7FB}" srcOrd="1" destOrd="0" presId="urn:microsoft.com/office/officeart/2005/8/layout/hierarchy1"/>
    <dgm:cxn modelId="{4466A2B8-53E4-487E-9605-45AEEA24AB60}" type="presParOf" srcId="{13339DC5-C677-4892-B863-D5AE32072832}" destId="{F5864794-FDDC-4096-80EC-E153CD5F7ADE}" srcOrd="1" destOrd="0" presId="urn:microsoft.com/office/officeart/2005/8/layout/hierarchy1"/>
    <dgm:cxn modelId="{5A953266-D1EE-44BF-9BBD-180387E6BA96}" type="presParOf" srcId="{D82A203B-172C-4CE6-B346-38EB78C92A98}" destId="{B64EEE24-3F90-47AE-BB0A-B4CABD39D50B}" srcOrd="4" destOrd="0" presId="urn:microsoft.com/office/officeart/2005/8/layout/hierarchy1"/>
    <dgm:cxn modelId="{491400F3-BCE1-4760-993A-268AF9D58E1A}" type="presParOf" srcId="{D82A203B-172C-4CE6-B346-38EB78C92A98}" destId="{08DE8CAC-5D59-48E1-937E-976EFF2A35CE}" srcOrd="5" destOrd="0" presId="urn:microsoft.com/office/officeart/2005/8/layout/hierarchy1"/>
    <dgm:cxn modelId="{3B2090AC-AC7C-4130-B399-E107F6847869}" type="presParOf" srcId="{08DE8CAC-5D59-48E1-937E-976EFF2A35CE}" destId="{3E53D4D0-0B82-42D2-8E60-6197676F404B}" srcOrd="0" destOrd="0" presId="urn:microsoft.com/office/officeart/2005/8/layout/hierarchy1"/>
    <dgm:cxn modelId="{03305B46-A2B5-4B60-9D02-75C338E3DF54}" type="presParOf" srcId="{3E53D4D0-0B82-42D2-8E60-6197676F404B}" destId="{B6A1AC9C-1061-449C-8462-9481DD051F6E}" srcOrd="0" destOrd="0" presId="urn:microsoft.com/office/officeart/2005/8/layout/hierarchy1"/>
    <dgm:cxn modelId="{FECE4A05-EBE9-4DEB-9585-EC045A83BD41}" type="presParOf" srcId="{3E53D4D0-0B82-42D2-8E60-6197676F404B}" destId="{E2CB1757-4D3D-42A5-8A22-D7EE8066126E}" srcOrd="1" destOrd="0" presId="urn:microsoft.com/office/officeart/2005/8/layout/hierarchy1"/>
    <dgm:cxn modelId="{B96C11E8-6094-4134-8866-CCF4BAAC073F}" type="presParOf" srcId="{08DE8CAC-5D59-48E1-937E-976EFF2A35CE}" destId="{86826299-1879-4D02-86C5-2B06EB3E22F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colorful2" csCatId="colorful" phldr="1"/>
      <dgm:spPr/>
      <dgm:t>
        <a:bodyPr rtlCol="0"/>
        <a:lstStyle/>
        <a:p>
          <a:pPr rtl="0"/>
          <a:endParaRPr lang="en-US"/>
        </a:p>
      </dgm:t>
    </dgm:pt>
    <dgm:pt modelId="{CEA68BC1-0214-475A-AAEB-F2C106BEDF3D}">
      <dgm:prSet custT="1"/>
      <dgm:spPr/>
      <dgm:t>
        <a:bodyPr rtlCol="0"/>
        <a:lstStyle/>
        <a:p>
          <a:pPr rtl="0"/>
          <a:r>
            <a:rPr lang="ga-IE" sz="2100" b="1" noProof="0" dirty="0">
              <a:latin typeface="+mn-lt"/>
            </a:rPr>
            <a:t>Blinking Light</a:t>
          </a:r>
          <a:endParaRPr lang="en-GB" sz="2100" b="1" noProof="0" dirty="0">
            <a:latin typeface="+mn-lt"/>
          </a:endParaRPr>
        </a:p>
      </dgm:t>
    </dgm:pt>
    <dgm:pt modelId="{D39F5498-D166-4D4F-959E-220D13F281F2}" type="parTrans" cxnId="{4A7F6715-186E-49A7-B901-131CC9610C6D}">
      <dgm:prSet/>
      <dgm:spPr/>
      <dgm:t>
        <a:bodyPr rtlCol="0"/>
        <a:lstStyle/>
        <a:p>
          <a:pPr rtl="0"/>
          <a:endParaRPr lang="en-GB" noProof="0" dirty="0"/>
        </a:p>
      </dgm:t>
    </dgm:pt>
    <dgm:pt modelId="{D52D63DB-7300-43C9-9B4D-DCAB119753ED}" type="sibTrans" cxnId="{4A7F6715-186E-49A7-B901-131CC9610C6D}">
      <dgm:prSet/>
      <dgm:spPr/>
      <dgm:t>
        <a:bodyPr rtlCol="0"/>
        <a:lstStyle/>
        <a:p>
          <a:pPr rtl="0"/>
          <a:endParaRPr lang="en-GB" noProof="0" dirty="0"/>
        </a:p>
      </dgm:t>
    </dgm:pt>
    <dgm:pt modelId="{6E78410F-604C-43A6-A991-1F6A0685C76E}">
      <dgm:prSet custT="1"/>
      <dgm:spPr/>
      <dgm:t>
        <a:bodyPr lIns="182880" tIns="182880" rIns="182880" bIns="182880" rtlCol="0"/>
        <a:lstStyle/>
        <a:p>
          <a:pPr marL="0" rtl="0">
            <a:lnSpc>
              <a:spcPct val="100000"/>
            </a:lnSpc>
            <a:buNone/>
          </a:pPr>
          <a:r>
            <a:rPr lang="ga-IE" sz="1800" b="0" i="0" noProof="0" dirty="0">
              <a:latin typeface="+mn-lt"/>
            </a:rPr>
            <a:t>Let’s make the light on our Arduino blink!</a:t>
          </a:r>
          <a:endParaRPr lang="en-GB" sz="1800" noProof="0" dirty="0">
            <a:latin typeface="+mn-lt"/>
            <a:ea typeface="Calibri" charset="0"/>
            <a:cs typeface="Calibri" charset="0"/>
          </a:endParaRPr>
        </a:p>
      </dgm:t>
    </dgm:pt>
    <dgm:pt modelId="{B87758DC-95B9-415D-8FA2-3A592F03EEB6}" type="parTrans" cxnId="{E6E94786-140A-4645-ACBD-B11A56308E02}">
      <dgm:prSet/>
      <dgm:spPr/>
      <dgm:t>
        <a:bodyPr rtlCol="0"/>
        <a:lstStyle/>
        <a:p>
          <a:pPr rtl="0"/>
          <a:endParaRPr lang="en-GB" noProof="0" dirty="0"/>
        </a:p>
      </dgm:t>
    </dgm:pt>
    <dgm:pt modelId="{81ADE71D-3BBC-45B9-8FE7-89C53F21FB8E}" type="sibTrans" cxnId="{E6E94786-140A-4645-ACBD-B11A56308E02}">
      <dgm:prSet/>
      <dgm:spPr/>
      <dgm:t>
        <a:bodyPr rtlCol="0"/>
        <a:lstStyle/>
        <a:p>
          <a:pPr rtl="0"/>
          <a:endParaRPr lang="en-GB" noProof="0" dirty="0"/>
        </a:p>
      </dgm:t>
    </dgm:pt>
    <dgm:pt modelId="{B45FF3C1-5A75-4E4C-B2B6-84B0FAC421C2}">
      <dgm:prSet custT="1"/>
      <dgm:spPr/>
      <dgm:t>
        <a:bodyPr lIns="182880" tIns="182880" rIns="182880" bIns="182880" rtlCol="0"/>
        <a:lstStyle/>
        <a:p>
          <a:pPr marL="0" rtl="0">
            <a:lnSpc>
              <a:spcPct val="100000"/>
            </a:lnSpc>
            <a:buNone/>
          </a:pPr>
          <a:r>
            <a:rPr lang="ga-IE" sz="1800" noProof="0" dirty="0">
              <a:latin typeface="+mn-lt"/>
              <a:ea typeface="Calibri" charset="0"/>
              <a:cs typeface="Calibri" charset="0"/>
            </a:rPr>
            <a:t>Use a temperature sensor to see how warm it is</a:t>
          </a:r>
          <a:r>
            <a:rPr lang="en-GB" sz="1800" noProof="0" dirty="0">
              <a:latin typeface="+mn-lt"/>
              <a:ea typeface="Calibri" charset="0"/>
              <a:cs typeface="Calibri" charset="0"/>
            </a:rPr>
            <a:t> in the lab</a:t>
          </a:r>
          <a:r>
            <a:rPr lang="ga-IE" sz="1800" noProof="0" dirty="0">
              <a:latin typeface="+mn-lt"/>
              <a:ea typeface="Calibri" charset="0"/>
              <a:cs typeface="Calibri" charset="0"/>
            </a:rPr>
            <a:t>.</a:t>
          </a:r>
          <a:endParaRPr lang="en-GB" sz="1800" noProof="0" dirty="0">
            <a:latin typeface="+mn-lt"/>
            <a:ea typeface="Calibri" charset="0"/>
            <a:cs typeface="Calibri" charset="0"/>
          </a:endParaRPr>
        </a:p>
      </dgm:t>
    </dgm:pt>
    <dgm:pt modelId="{34A81C80-FF70-48EA-B442-BDB1EF403754}" type="parTrans" cxnId="{D6AF6FC0-4B56-4246-AC09-69D41F1CFC6B}">
      <dgm:prSet/>
      <dgm:spPr/>
      <dgm:t>
        <a:bodyPr rtlCol="0"/>
        <a:lstStyle/>
        <a:p>
          <a:pPr rtl="0"/>
          <a:endParaRPr lang="en-GB" noProof="0" dirty="0"/>
        </a:p>
      </dgm:t>
    </dgm:pt>
    <dgm:pt modelId="{5B9815BA-8A8F-4251-B182-AD39A4FE26DD}" type="sibTrans" cxnId="{D6AF6FC0-4B56-4246-AC09-69D41F1CFC6B}">
      <dgm:prSet/>
      <dgm:spPr/>
      <dgm:t>
        <a:bodyPr rtlCol="0"/>
        <a:lstStyle/>
        <a:p>
          <a:pPr rtl="0"/>
          <a:endParaRPr lang="en-GB" noProof="0" dirty="0"/>
        </a:p>
      </dgm:t>
    </dgm:pt>
    <dgm:pt modelId="{0A954AA6-C6B0-4271-8792-CCCE30CE7D69}">
      <dgm:prSet custT="1"/>
      <dgm:spPr/>
      <dgm:t>
        <a:bodyPr rtlCol="0"/>
        <a:lstStyle/>
        <a:p>
          <a:pPr rtl="0"/>
          <a:r>
            <a:rPr lang="ga-IE" sz="2100" b="1" noProof="0" dirty="0">
              <a:latin typeface="+mn-lt"/>
              <a:ea typeface="Calibri" charset="0"/>
              <a:cs typeface="Calibri" charset="0"/>
            </a:rPr>
            <a:t>Automatic Light</a:t>
          </a:r>
          <a:endParaRPr lang="en-GB" sz="2100" b="1" noProof="0" dirty="0">
            <a:latin typeface="+mn-lt"/>
            <a:ea typeface="Calibri" charset="0"/>
            <a:cs typeface="Calibri" charset="0"/>
          </a:endParaRPr>
        </a:p>
      </dgm:t>
    </dgm:pt>
    <dgm:pt modelId="{81CA91A9-12C9-4000-A833-6528B617CCA1}" type="parTrans" cxnId="{61DE8435-87FC-4ED8-A1D9-A0E36224C192}">
      <dgm:prSet/>
      <dgm:spPr/>
      <dgm:t>
        <a:bodyPr rtlCol="0"/>
        <a:lstStyle/>
        <a:p>
          <a:pPr rtl="0"/>
          <a:endParaRPr lang="en-GB" noProof="0" dirty="0"/>
        </a:p>
      </dgm:t>
    </dgm:pt>
    <dgm:pt modelId="{7635DF39-FFCE-4F67-A43A-C3F7B847830D}" type="sibTrans" cxnId="{61DE8435-87FC-4ED8-A1D9-A0E36224C192}">
      <dgm:prSet/>
      <dgm:spPr/>
      <dgm:t>
        <a:bodyPr rtlCol="0"/>
        <a:lstStyle/>
        <a:p>
          <a:pPr rtl="0"/>
          <a:endParaRPr lang="en-GB" noProof="0" dirty="0"/>
        </a:p>
      </dgm:t>
    </dgm:pt>
    <dgm:pt modelId="{838BD54C-88AD-40D7-AF5F-AB65EB0898A5}">
      <dgm:prSet custT="1"/>
      <dgm:spPr/>
      <dgm:t>
        <a:bodyPr lIns="182880" tIns="182880" rIns="182880" bIns="182880" rtlCol="0"/>
        <a:lstStyle/>
        <a:p>
          <a:pPr marL="0" rtl="0">
            <a:lnSpc>
              <a:spcPct val="100000"/>
            </a:lnSpc>
            <a:buNone/>
          </a:pPr>
          <a:r>
            <a:rPr lang="ga-IE" sz="1800" b="0" i="0" noProof="0" dirty="0">
              <a:latin typeface="+mn-lt"/>
            </a:rPr>
            <a:t>Make a light turn on when it gets dark</a:t>
          </a:r>
          <a:r>
            <a:rPr lang="en-GB" sz="1800" b="0" i="0" noProof="0" dirty="0">
              <a:latin typeface="+mn-lt"/>
            </a:rPr>
            <a:t> (or you put your hand over it)</a:t>
          </a:r>
          <a:r>
            <a:rPr lang="ga-IE" sz="1800" b="0" i="0" noProof="0" dirty="0">
              <a:latin typeface="+mn-lt"/>
            </a:rPr>
            <a:t>.</a:t>
          </a:r>
          <a:endParaRPr lang="en-GB" sz="1800" noProof="0" dirty="0">
            <a:latin typeface="+mn-lt"/>
            <a:ea typeface="Calibri" charset="0"/>
            <a:cs typeface="Calibri" charset="0"/>
          </a:endParaRPr>
        </a:p>
      </dgm:t>
    </dgm:pt>
    <dgm:pt modelId="{FD106F30-FED7-4A4D-9063-A51FC1861B8D}" type="parTrans" cxnId="{122438FB-0EB1-4DC7-B97A-C5EDE3236321}">
      <dgm:prSet/>
      <dgm:spPr/>
      <dgm:t>
        <a:bodyPr rtlCol="0"/>
        <a:lstStyle/>
        <a:p>
          <a:pPr rtl="0"/>
          <a:endParaRPr lang="en-GB" noProof="0" dirty="0"/>
        </a:p>
      </dgm:t>
    </dgm:pt>
    <dgm:pt modelId="{C5AC6457-3C00-4583-9061-8DA5017D63FF}" type="sibTrans" cxnId="{122438FB-0EB1-4DC7-B97A-C5EDE3236321}">
      <dgm:prSet/>
      <dgm:spPr/>
      <dgm:t>
        <a:bodyPr rtlCol="0"/>
        <a:lstStyle/>
        <a:p>
          <a:pPr rtl="0"/>
          <a:endParaRPr lang="en-GB" noProof="0" dirty="0"/>
        </a:p>
      </dgm:t>
    </dgm:pt>
    <dgm:pt modelId="{1E1BD5C7-7E98-4E9C-980A-6231C710F86D}">
      <dgm:prSet custT="1"/>
      <dgm:spPr/>
      <dgm:t>
        <a:bodyPr rtlCol="0"/>
        <a:lstStyle/>
        <a:p>
          <a:pPr rtl="0"/>
          <a:r>
            <a:rPr lang="ga-IE" sz="2000" b="1" noProof="0" dirty="0">
              <a:latin typeface="+mn-lt"/>
              <a:ea typeface="Calibri" charset="0"/>
              <a:cs typeface="Calibri" charset="0"/>
            </a:rPr>
            <a:t>Displays</a:t>
          </a:r>
          <a:endParaRPr lang="en-GB" sz="2000" b="1" noProof="0" dirty="0">
            <a:latin typeface="+mn-lt"/>
            <a:ea typeface="Calibri" charset="0"/>
            <a:cs typeface="Calibri" charset="0"/>
          </a:endParaRPr>
        </a:p>
      </dgm:t>
    </dgm:pt>
    <dgm:pt modelId="{63D0BD99-D324-4743-A063-0F16264E6A03}" type="parTrans" cxnId="{F291143C-5080-4FD6-BEEA-B126FBAFEC70}">
      <dgm:prSet/>
      <dgm:spPr/>
      <dgm:t>
        <a:bodyPr rtlCol="0"/>
        <a:lstStyle/>
        <a:p>
          <a:pPr rtl="0"/>
          <a:endParaRPr lang="en-GB" noProof="0" dirty="0"/>
        </a:p>
      </dgm:t>
    </dgm:pt>
    <dgm:pt modelId="{BDC49242-DD3A-494A-A4AF-E750AD6D3DAB}" type="sibTrans" cxnId="{F291143C-5080-4FD6-BEEA-B126FBAFEC70}">
      <dgm:prSet/>
      <dgm:spPr/>
      <dgm:t>
        <a:bodyPr rtlCol="0"/>
        <a:lstStyle/>
        <a:p>
          <a:pPr rtl="0"/>
          <a:endParaRPr lang="en-GB" noProof="0" dirty="0"/>
        </a:p>
      </dgm:t>
    </dgm:pt>
    <dgm:pt modelId="{A0B60079-4AAF-49AC-8F08-8A2DFAEE29DB}">
      <dgm:prSet custT="1"/>
      <dgm:spPr/>
      <dgm:t>
        <a:bodyPr lIns="182880" tIns="182880" rIns="182880" bIns="182880" rtlCol="0"/>
        <a:lstStyle/>
        <a:p>
          <a:pPr marL="0" rtl="0">
            <a:lnSpc>
              <a:spcPct val="100000"/>
            </a:lnSpc>
            <a:buNone/>
          </a:pPr>
          <a:r>
            <a:rPr lang="ga-IE" sz="1800" b="0" i="0" noProof="0" dirty="0">
              <a:latin typeface="+mn-lt"/>
            </a:rPr>
            <a:t>Show some text on an external screen</a:t>
          </a:r>
          <a:r>
            <a:rPr lang="en-GB" sz="1800" b="0" i="0" noProof="0" dirty="0">
              <a:latin typeface="+mn-lt"/>
            </a:rPr>
            <a:t>.</a:t>
          </a:r>
          <a:endParaRPr lang="en-GB" sz="1800" noProof="0" dirty="0">
            <a:latin typeface="+mn-lt"/>
            <a:ea typeface="Calibri" charset="0"/>
            <a:cs typeface="Calibri" charset="0"/>
          </a:endParaRPr>
        </a:p>
      </dgm:t>
    </dgm:pt>
    <dgm:pt modelId="{94E190C2-DE76-4E92-9B8B-12C8AC85398D}" type="parTrans" cxnId="{DA65D739-98AB-49B5-B28F-78D06B43157F}">
      <dgm:prSet/>
      <dgm:spPr/>
      <dgm:t>
        <a:bodyPr rtlCol="0"/>
        <a:lstStyle/>
        <a:p>
          <a:pPr rtl="0"/>
          <a:endParaRPr lang="en-GB" noProof="0" dirty="0"/>
        </a:p>
      </dgm:t>
    </dgm:pt>
    <dgm:pt modelId="{B3783AFC-A7BD-4A0E-8A53-49FBB33EB50F}" type="sibTrans" cxnId="{DA65D739-98AB-49B5-B28F-78D06B43157F}">
      <dgm:prSet/>
      <dgm:spPr/>
      <dgm:t>
        <a:bodyPr rtlCol="0"/>
        <a:lstStyle/>
        <a:p>
          <a:pPr rtl="0"/>
          <a:endParaRPr lang="en-GB" noProof="0" dirty="0"/>
        </a:p>
      </dgm:t>
    </dgm:pt>
    <dgm:pt modelId="{13416990-6629-4AE4-B0B2-7DE8418884DB}">
      <dgm:prSet custT="1"/>
      <dgm:spPr/>
      <dgm:t>
        <a:bodyPr rtlCol="0"/>
        <a:lstStyle/>
        <a:p>
          <a:pPr rtl="0"/>
          <a:r>
            <a:rPr lang="ga-IE" sz="1800" b="1" noProof="0" dirty="0">
              <a:latin typeface="+mn-lt"/>
              <a:ea typeface="Calibri" charset="0"/>
              <a:cs typeface="Calibri" charset="0"/>
            </a:rPr>
            <a:t>Displays (extra)</a:t>
          </a:r>
          <a:endParaRPr lang="en-GB" sz="1800" b="1" noProof="0" dirty="0">
            <a:latin typeface="+mn-lt"/>
            <a:ea typeface="Calibri" charset="0"/>
            <a:cs typeface="Calibri" charset="0"/>
          </a:endParaRPr>
        </a:p>
      </dgm:t>
    </dgm:pt>
    <dgm:pt modelId="{180D8207-97DB-48B4-AFB6-E1571502D51D}" type="parTrans" cxnId="{88C7DEFE-ACEF-4A9F-B154-781CBBFCBE18}">
      <dgm:prSet/>
      <dgm:spPr/>
      <dgm:t>
        <a:bodyPr rtlCol="0"/>
        <a:lstStyle/>
        <a:p>
          <a:pPr rtl="0"/>
          <a:endParaRPr lang="en-GB" noProof="0" dirty="0"/>
        </a:p>
      </dgm:t>
    </dgm:pt>
    <dgm:pt modelId="{355D6E8A-518E-4B49-955A-8C7CE0CBDA24}" type="sibTrans" cxnId="{88C7DEFE-ACEF-4A9F-B154-781CBBFCBE18}">
      <dgm:prSet/>
      <dgm:spPr/>
      <dgm:t>
        <a:bodyPr rtlCol="0"/>
        <a:lstStyle/>
        <a:p>
          <a:pPr rtl="0"/>
          <a:endParaRPr lang="en-GB" noProof="0" dirty="0"/>
        </a:p>
      </dgm:t>
    </dgm:pt>
    <dgm:pt modelId="{8FE81FEC-2664-411F-AEB3-065F29F52751}">
      <dgm:prSet custT="1"/>
      <dgm:spPr/>
      <dgm:t>
        <a:bodyPr lIns="182880" tIns="182880" rIns="182880" bIns="182880" rtlCol="0"/>
        <a:lstStyle/>
        <a:p>
          <a:pPr marL="0" rtl="0">
            <a:lnSpc>
              <a:spcPct val="100000"/>
            </a:lnSpc>
            <a:buNone/>
          </a:pPr>
          <a:r>
            <a:rPr lang="ga-IE" sz="1800" b="0" i="0" noProof="0" dirty="0">
              <a:latin typeface="+mn-lt"/>
            </a:rPr>
            <a:t>Show some more text and make it scroll like on a bus or train.</a:t>
          </a:r>
          <a:endParaRPr lang="en-GB" sz="1800" noProof="0" dirty="0">
            <a:latin typeface="+mn-lt"/>
            <a:ea typeface="Calibri" charset="0"/>
            <a:cs typeface="Calibri" charset="0"/>
          </a:endParaRPr>
        </a:p>
      </dgm:t>
    </dgm:pt>
    <dgm:pt modelId="{BCBC007E-0269-421B-9C41-DE26D5C3A822}" type="parTrans" cxnId="{711E093C-AD42-45A4-8D40-A2D39702062E}">
      <dgm:prSet/>
      <dgm:spPr/>
      <dgm:t>
        <a:bodyPr rtlCol="0"/>
        <a:lstStyle/>
        <a:p>
          <a:pPr rtl="0"/>
          <a:endParaRPr lang="en-GB" noProof="0" dirty="0"/>
        </a:p>
      </dgm:t>
    </dgm:pt>
    <dgm:pt modelId="{80230EB7-7230-4881-A631-309C07417378}" type="sibTrans" cxnId="{711E093C-AD42-45A4-8D40-A2D39702062E}">
      <dgm:prSet/>
      <dgm:spPr/>
      <dgm:t>
        <a:bodyPr rtlCol="0"/>
        <a:lstStyle/>
        <a:p>
          <a:pPr rtl="0"/>
          <a:endParaRPr lang="en-GB" noProof="0" dirty="0"/>
        </a:p>
      </dgm:t>
    </dgm:pt>
    <dgm:pt modelId="{57B30C7E-2C98-474C-972A-4A9F013596F6}">
      <dgm:prSet custT="1"/>
      <dgm:spPr/>
      <dgm:t>
        <a:bodyPr rtlCol="0"/>
        <a:lstStyle/>
        <a:p>
          <a:pPr rtl="0"/>
          <a:r>
            <a:rPr lang="ga-IE" sz="2000" b="1" noProof="0" dirty="0">
              <a:latin typeface="+mn-lt"/>
              <a:ea typeface="Calibri" charset="0"/>
              <a:cs typeface="Calibri" charset="0"/>
            </a:rPr>
            <a:t>Temperature Logger</a:t>
          </a:r>
          <a:endParaRPr lang="en-GB" sz="2000" b="1" noProof="0" dirty="0">
            <a:latin typeface="+mn-lt"/>
            <a:ea typeface="Calibri" charset="0"/>
            <a:cs typeface="Calibri" charset="0"/>
          </a:endParaRPr>
        </a:p>
      </dgm:t>
    </dgm:pt>
    <dgm:pt modelId="{7F14057D-1A20-4F64-A110-C77AC5F00602}" type="sibTrans" cxnId="{13126A2F-129D-4762-93CF-9798949EB589}">
      <dgm:prSet/>
      <dgm:spPr/>
      <dgm:t>
        <a:bodyPr rtlCol="0"/>
        <a:lstStyle/>
        <a:p>
          <a:pPr rtl="0"/>
          <a:endParaRPr lang="en-GB" noProof="0" dirty="0"/>
        </a:p>
      </dgm:t>
    </dgm:pt>
    <dgm:pt modelId="{3C56CB1B-7905-41E8-90E6-A55A14BA7821}" type="parTrans" cxnId="{13126A2F-129D-4762-93CF-9798949EB589}">
      <dgm:prSet/>
      <dgm:spPr/>
      <dgm:t>
        <a:bodyPr rtlCol="0"/>
        <a:lstStyle/>
        <a:p>
          <a:pPr rtl="0"/>
          <a:endParaRPr lang="en-GB" noProof="0" dirty="0"/>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5">
        <dgm:presLayoutVars>
          <dgm:chMax val="0"/>
          <dgm:chPref val="0"/>
        </dgm:presLayoutVars>
      </dgm:prSet>
      <dgm:spPr/>
    </dgm:pt>
    <dgm:pt modelId="{910C52EF-D1F5-4581-A150-24B263AF9343}" type="pres">
      <dgm:prSet presAssocID="{CEA68BC1-0214-475A-AAEB-F2C106BEDF3D}" presName="desTx" presStyleLbl="alignAccFollowNode1" presStyleIdx="0" presStyleCnt="5">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5">
        <dgm:presLayoutVars>
          <dgm:chMax val="0"/>
          <dgm:chPref val="0"/>
        </dgm:presLayoutVars>
      </dgm:prSet>
      <dgm:spPr/>
    </dgm:pt>
    <dgm:pt modelId="{8382FB71-379A-4A42-BEC2-AAF439B565D5}" type="pres">
      <dgm:prSet presAssocID="{57B30C7E-2C98-474C-972A-4A9F013596F6}" presName="desTx" presStyleLbl="alignAccFollowNode1" presStyleIdx="1" presStyleCnt="5">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5">
        <dgm:presLayoutVars>
          <dgm:chMax val="0"/>
          <dgm:chPref val="0"/>
        </dgm:presLayoutVars>
      </dgm:prSet>
      <dgm:spPr/>
    </dgm:pt>
    <dgm:pt modelId="{D49AD3F7-B2B6-4709-A43B-C22DEB981B39}" type="pres">
      <dgm:prSet presAssocID="{0A954AA6-C6B0-4271-8792-CCCE30CE7D69}" presName="desTx" presStyleLbl="alignAccFollowNode1" presStyleIdx="2" presStyleCnt="5">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5">
        <dgm:presLayoutVars>
          <dgm:chMax val="0"/>
          <dgm:chPref val="0"/>
        </dgm:presLayoutVars>
      </dgm:prSet>
      <dgm:spPr/>
    </dgm:pt>
    <dgm:pt modelId="{C0A30CE6-D937-498A-8D1C-AB49CDB4AE52}" type="pres">
      <dgm:prSet presAssocID="{1E1BD5C7-7E98-4E9C-980A-6231C710F86D}" presName="desTx" presStyleLbl="alignAccFollowNode1" presStyleIdx="3" presStyleCnt="5">
        <dgm:presLayoutVars/>
      </dgm:prSet>
      <dgm:spPr/>
    </dgm:pt>
    <dgm:pt modelId="{5F52C0BF-6756-4EC5-B609-DFC97E73A4A5}" type="pres">
      <dgm:prSet presAssocID="{BDC49242-DD3A-494A-A4AF-E750AD6D3DAB}" presName="space" presStyleCnt="0"/>
      <dgm:spPr/>
    </dgm:pt>
    <dgm:pt modelId="{F042507F-C824-490E-948D-BDF8D9C669BD}" type="pres">
      <dgm:prSet presAssocID="{13416990-6629-4AE4-B0B2-7DE8418884DB}" presName="composite" presStyleCnt="0"/>
      <dgm:spPr/>
    </dgm:pt>
    <dgm:pt modelId="{1D3D5FCC-5789-4468-99A6-5D6A676B6013}" type="pres">
      <dgm:prSet presAssocID="{13416990-6629-4AE4-B0B2-7DE8418884DB}" presName="parTx" presStyleLbl="alignNode1" presStyleIdx="4" presStyleCnt="5">
        <dgm:presLayoutVars>
          <dgm:chMax val="0"/>
          <dgm:chPref val="0"/>
        </dgm:presLayoutVars>
      </dgm:prSet>
      <dgm:spPr/>
    </dgm:pt>
    <dgm:pt modelId="{44C7D37A-568B-4A53-88BE-8330DEF7D4A3}" type="pres">
      <dgm:prSet presAssocID="{13416990-6629-4AE4-B0B2-7DE8418884DB}" presName="desTx" presStyleLbl="alignAccFollowNode1" presStyleIdx="4" presStyleCnt="5">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7AF7564A-7BD3-438E-9B3C-14BD86824042}" type="presOf" srcId="{57B30C7E-2C98-474C-972A-4A9F013596F6}" destId="{1F484571-9C36-4EBC-94E8-740ECF59A9E8}" srcOrd="0" destOrd="0" presId="urn:microsoft.com/office/officeart/2016/7/layout/HorizontalActionList"/>
    <dgm:cxn modelId="{6AFDC150-9F77-4A36-A180-B36F17F720D5}" type="presOf" srcId="{1E1BD5C7-7E98-4E9C-980A-6231C710F86D}" destId="{4AE355A7-3A54-47B1-8CB5-F35120F77B1B}" srcOrd="0" destOrd="0" presId="urn:microsoft.com/office/officeart/2016/7/layout/HorizontalActionList"/>
    <dgm:cxn modelId="{9C4BCC70-6D73-47C9-B488-C135FF971FCD}" type="presOf" srcId="{13416990-6629-4AE4-B0B2-7DE8418884DB}" destId="{1D3D5FCC-5789-4468-99A6-5D6A676B6013}"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F287A5D1-1293-47FF-AD35-F35BD7DB7217}" type="presOf" srcId="{8FE81FEC-2664-411F-AEB3-065F29F52751}" destId="{44C7D37A-568B-4A53-88BE-8330DEF7D4A3}"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 modelId="{63E4F875-88CC-449C-98C8-8CCD36740115}" type="presParOf" srcId="{917788B4-4702-452B-A9BF-BD370AC7C91D}" destId="{5F52C0BF-6756-4EC5-B609-DFC97E73A4A5}" srcOrd="7" destOrd="0" presId="urn:microsoft.com/office/officeart/2016/7/layout/HorizontalActionList"/>
    <dgm:cxn modelId="{008A04F8-CCA8-463D-A028-8F7B8B5DED82}" type="presParOf" srcId="{917788B4-4702-452B-A9BF-BD370AC7C91D}" destId="{F042507F-C824-490E-948D-BDF8D9C669BD}" srcOrd="8" destOrd="0" presId="urn:microsoft.com/office/officeart/2016/7/layout/HorizontalActionList"/>
    <dgm:cxn modelId="{1AE7904C-A54A-4252-8559-6AFDB410BC10}" type="presParOf" srcId="{F042507F-C824-490E-948D-BDF8D9C669BD}" destId="{1D3D5FCC-5789-4468-99A6-5D6A676B6013}" srcOrd="0" destOrd="0" presId="urn:microsoft.com/office/officeart/2016/7/layout/HorizontalActionList"/>
    <dgm:cxn modelId="{52C4214A-785F-4BE4-BD04-5A0C4ABD5272}" type="presParOf" srcId="{F042507F-C824-490E-948D-BDF8D9C669BD}" destId="{44C7D37A-568B-4A53-88BE-8330DEF7D4A3}"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4EEE24-3F90-47AE-BB0A-B4CABD39D50B}">
      <dsp:nvSpPr>
        <dsp:cNvPr id="0" name=""/>
        <dsp:cNvSpPr/>
      </dsp:nvSpPr>
      <dsp:spPr>
        <a:xfrm>
          <a:off x="5055962" y="1237685"/>
          <a:ext cx="2379840" cy="566293"/>
        </a:xfrm>
        <a:custGeom>
          <a:avLst/>
          <a:gdLst/>
          <a:ahLst/>
          <a:cxnLst/>
          <a:rect l="0" t="0" r="0" b="0"/>
          <a:pathLst>
            <a:path>
              <a:moveTo>
                <a:pt x="0" y="0"/>
              </a:moveTo>
              <a:lnTo>
                <a:pt x="0" y="385912"/>
              </a:lnTo>
              <a:lnTo>
                <a:pt x="2379840" y="385912"/>
              </a:lnTo>
              <a:lnTo>
                <a:pt x="237984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04EBC9-6F1D-4948-89F3-5132ED83C024}">
      <dsp:nvSpPr>
        <dsp:cNvPr id="0" name=""/>
        <dsp:cNvSpPr/>
      </dsp:nvSpPr>
      <dsp:spPr>
        <a:xfrm>
          <a:off x="5010242" y="1237685"/>
          <a:ext cx="91440" cy="566293"/>
        </a:xfrm>
        <a:custGeom>
          <a:avLst/>
          <a:gdLst/>
          <a:ahLst/>
          <a:cxnLst/>
          <a:rect l="0" t="0" r="0" b="0"/>
          <a:pathLst>
            <a:path>
              <a:moveTo>
                <a:pt x="45720" y="0"/>
              </a:moveTo>
              <a:lnTo>
                <a:pt x="4572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F88127-0D9E-48A6-BFAE-2769C5ECBA9F}">
      <dsp:nvSpPr>
        <dsp:cNvPr id="0" name=""/>
        <dsp:cNvSpPr/>
      </dsp:nvSpPr>
      <dsp:spPr>
        <a:xfrm>
          <a:off x="2676122" y="1237685"/>
          <a:ext cx="2379840" cy="566293"/>
        </a:xfrm>
        <a:custGeom>
          <a:avLst/>
          <a:gdLst/>
          <a:ahLst/>
          <a:cxnLst/>
          <a:rect l="0" t="0" r="0" b="0"/>
          <a:pathLst>
            <a:path>
              <a:moveTo>
                <a:pt x="2379840" y="0"/>
              </a:moveTo>
              <a:lnTo>
                <a:pt x="2379840" y="385912"/>
              </a:lnTo>
              <a:lnTo>
                <a:pt x="0" y="385912"/>
              </a:lnTo>
              <a:lnTo>
                <a:pt x="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83F258-D718-4611-8B52-05CDBC55EF48}">
      <dsp:nvSpPr>
        <dsp:cNvPr id="0" name=""/>
        <dsp:cNvSpPr/>
      </dsp:nvSpPr>
      <dsp:spPr>
        <a:xfrm>
          <a:off x="4082391" y="1250"/>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5662BE-7850-40DB-BE4A-9E19EE68B67A}">
      <dsp:nvSpPr>
        <dsp:cNvPr id="0" name=""/>
        <dsp:cNvSpPr/>
      </dsp:nvSpPr>
      <dsp:spPr>
        <a:xfrm>
          <a:off x="4298741" y="206782"/>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dirty="0"/>
            <a:t>Arduinos</a:t>
          </a:r>
          <a:endParaRPr lang="en-US" sz="2300" kern="1200" dirty="0"/>
        </a:p>
      </dsp:txBody>
      <dsp:txXfrm>
        <a:off x="4334955" y="242996"/>
        <a:ext cx="1874714" cy="1164007"/>
      </dsp:txXfrm>
    </dsp:sp>
    <dsp:sp modelId="{4DB8FAD5-4A6A-4A35-9D92-DB973670C75C}">
      <dsp:nvSpPr>
        <dsp:cNvPr id="0" name=""/>
        <dsp:cNvSpPr/>
      </dsp:nvSpPr>
      <dsp:spPr>
        <a:xfrm>
          <a:off x="170255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B58DAE-ECE6-4A95-9E70-6F8E06DA9311}">
      <dsp:nvSpPr>
        <dsp:cNvPr id="0" name=""/>
        <dsp:cNvSpPr/>
      </dsp:nvSpPr>
      <dsp:spPr>
        <a:xfrm>
          <a:off x="1918900"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Home automation devices</a:t>
          </a:r>
          <a:endParaRPr lang="en-US" sz="2300" kern="1200"/>
        </a:p>
      </dsp:txBody>
      <dsp:txXfrm>
        <a:off x="1955114" y="2045725"/>
        <a:ext cx="1874714" cy="1164007"/>
      </dsp:txXfrm>
    </dsp:sp>
    <dsp:sp modelId="{F245B804-D503-40CD-BF1E-EF91BD9B757F}">
      <dsp:nvSpPr>
        <dsp:cNvPr id="0" name=""/>
        <dsp:cNvSpPr/>
      </dsp:nvSpPr>
      <dsp:spPr>
        <a:xfrm>
          <a:off x="408239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472C6F-E4B0-4FFD-8ED4-1A8917ABC7FB}">
      <dsp:nvSpPr>
        <dsp:cNvPr id="0" name=""/>
        <dsp:cNvSpPr/>
      </dsp:nvSpPr>
      <dsp:spPr>
        <a:xfrm>
          <a:off x="429874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IoT devices</a:t>
          </a:r>
          <a:endParaRPr lang="en-US" sz="2300" kern="1200"/>
        </a:p>
      </dsp:txBody>
      <dsp:txXfrm>
        <a:off x="4334955" y="2045725"/>
        <a:ext cx="1874714" cy="1164007"/>
      </dsp:txXfrm>
    </dsp:sp>
    <dsp:sp modelId="{B6A1AC9C-1061-449C-8462-9481DD051F6E}">
      <dsp:nvSpPr>
        <dsp:cNvPr id="0" name=""/>
        <dsp:cNvSpPr/>
      </dsp:nvSpPr>
      <dsp:spPr>
        <a:xfrm>
          <a:off x="6462232"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CB1757-4D3D-42A5-8A22-D7EE8066126E}">
      <dsp:nvSpPr>
        <dsp:cNvPr id="0" name=""/>
        <dsp:cNvSpPr/>
      </dsp:nvSpPr>
      <dsp:spPr>
        <a:xfrm>
          <a:off x="667858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Control boards for robots</a:t>
          </a:r>
          <a:endParaRPr lang="en-US" sz="2300" kern="1200"/>
        </a:p>
      </dsp:txBody>
      <dsp:txXfrm>
        <a:off x="6714795" y="2045725"/>
        <a:ext cx="1874714" cy="1164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5499" y="868362"/>
          <a:ext cx="2087524" cy="626257"/>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rPr>
            <a:t>Blinking Light</a:t>
          </a:r>
          <a:endParaRPr lang="en-GB" sz="2100" b="1" kern="1200" noProof="0" dirty="0">
            <a:latin typeface="+mn-lt"/>
          </a:endParaRPr>
        </a:p>
      </dsp:txBody>
      <dsp:txXfrm>
        <a:off x="15499" y="868362"/>
        <a:ext cx="2087524" cy="626257"/>
      </dsp:txXfrm>
    </dsp:sp>
    <dsp:sp modelId="{910C52EF-D1F5-4581-A150-24B263AF9343}">
      <dsp:nvSpPr>
        <dsp:cNvPr id="0" name=""/>
        <dsp:cNvSpPr/>
      </dsp:nvSpPr>
      <dsp:spPr>
        <a:xfrm>
          <a:off x="15499" y="1494619"/>
          <a:ext cx="2087524" cy="197882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Let’s make the light on our Arduino blink!</a:t>
          </a:r>
          <a:endParaRPr lang="en-GB" sz="1800" kern="1200" noProof="0" dirty="0">
            <a:latin typeface="+mn-lt"/>
            <a:ea typeface="Calibri" charset="0"/>
            <a:cs typeface="Calibri" charset="0"/>
          </a:endParaRPr>
        </a:p>
      </dsp:txBody>
      <dsp:txXfrm>
        <a:off x="15499" y="1494619"/>
        <a:ext cx="2087524" cy="1978829"/>
      </dsp:txXfrm>
    </dsp:sp>
    <dsp:sp modelId="{1F484571-9C36-4EBC-94E8-740ECF59A9E8}">
      <dsp:nvSpPr>
        <dsp:cNvPr id="0" name=""/>
        <dsp:cNvSpPr/>
      </dsp:nvSpPr>
      <dsp:spPr>
        <a:xfrm>
          <a:off x="2210812" y="868362"/>
          <a:ext cx="2087524" cy="626257"/>
        </a:xfrm>
        <a:prstGeom prst="rect">
          <a:avLst/>
        </a:prstGeom>
        <a:solidFill>
          <a:schemeClr val="accent2">
            <a:hueOff val="469008"/>
            <a:satOff val="8545"/>
            <a:lumOff val="1863"/>
            <a:alphaOff val="0"/>
          </a:schemeClr>
        </a:solidFill>
        <a:ln w="12700" cap="flat" cmpd="sng" algn="ctr">
          <a:solidFill>
            <a:schemeClr val="accent2">
              <a:hueOff val="469008"/>
              <a:satOff val="8545"/>
              <a:lumOff val="18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Temperature Logger</a:t>
          </a:r>
          <a:endParaRPr lang="en-GB" sz="2000" b="1" kern="1200" noProof="0" dirty="0">
            <a:latin typeface="+mn-lt"/>
            <a:ea typeface="Calibri" charset="0"/>
            <a:cs typeface="Calibri" charset="0"/>
          </a:endParaRPr>
        </a:p>
      </dsp:txBody>
      <dsp:txXfrm>
        <a:off x="2210812" y="868362"/>
        <a:ext cx="2087524" cy="626257"/>
      </dsp:txXfrm>
    </dsp:sp>
    <dsp:sp modelId="{8382FB71-379A-4A42-BEC2-AAF439B565D5}">
      <dsp:nvSpPr>
        <dsp:cNvPr id="0" name=""/>
        <dsp:cNvSpPr/>
      </dsp:nvSpPr>
      <dsp:spPr>
        <a:xfrm>
          <a:off x="2210812" y="1494619"/>
          <a:ext cx="2087524" cy="1978829"/>
        </a:xfrm>
        <a:prstGeom prst="rect">
          <a:avLst/>
        </a:prstGeom>
        <a:solidFill>
          <a:schemeClr val="accent2">
            <a:tint val="40000"/>
            <a:alpha val="90000"/>
            <a:hueOff val="699602"/>
            <a:satOff val="10600"/>
            <a:lumOff val="956"/>
            <a:alphaOff val="0"/>
          </a:schemeClr>
        </a:solidFill>
        <a:ln w="12700" cap="flat" cmpd="sng" algn="ctr">
          <a:solidFill>
            <a:schemeClr val="accent2">
              <a:tint val="40000"/>
              <a:alpha val="90000"/>
              <a:hueOff val="699602"/>
              <a:satOff val="10600"/>
              <a:lumOff val="9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kern="1200" noProof="0" dirty="0">
              <a:latin typeface="+mn-lt"/>
              <a:ea typeface="Calibri" charset="0"/>
              <a:cs typeface="Calibri" charset="0"/>
            </a:rPr>
            <a:t>Use a temperature sensor to see how warm it is</a:t>
          </a:r>
          <a:r>
            <a:rPr lang="en-GB" sz="1800" kern="1200" noProof="0" dirty="0">
              <a:latin typeface="+mn-lt"/>
              <a:ea typeface="Calibri" charset="0"/>
              <a:cs typeface="Calibri" charset="0"/>
            </a:rPr>
            <a:t> in the lab</a:t>
          </a:r>
          <a:r>
            <a:rPr lang="ga-IE" sz="1800" kern="1200" noProof="0" dirty="0">
              <a:latin typeface="+mn-lt"/>
              <a:ea typeface="Calibri" charset="0"/>
              <a:cs typeface="Calibri" charset="0"/>
            </a:rPr>
            <a:t>.</a:t>
          </a:r>
          <a:endParaRPr lang="en-GB" sz="1800" kern="1200" noProof="0" dirty="0">
            <a:latin typeface="+mn-lt"/>
            <a:ea typeface="Calibri" charset="0"/>
            <a:cs typeface="Calibri" charset="0"/>
          </a:endParaRPr>
        </a:p>
      </dsp:txBody>
      <dsp:txXfrm>
        <a:off x="2210812" y="1494619"/>
        <a:ext cx="2087524" cy="1978829"/>
      </dsp:txXfrm>
    </dsp:sp>
    <dsp:sp modelId="{6B33ABE5-CEF1-4B39-82C3-F1FC644C0A8F}">
      <dsp:nvSpPr>
        <dsp:cNvPr id="0" name=""/>
        <dsp:cNvSpPr/>
      </dsp:nvSpPr>
      <dsp:spPr>
        <a:xfrm>
          <a:off x="4406125" y="868362"/>
          <a:ext cx="2087524" cy="626257"/>
        </a:xfrm>
        <a:prstGeom prst="rect">
          <a:avLst/>
        </a:prstGeom>
        <a:solidFill>
          <a:schemeClr val="accent2">
            <a:hueOff val="938015"/>
            <a:satOff val="17090"/>
            <a:lumOff val="3726"/>
            <a:alphaOff val="0"/>
          </a:schemeClr>
        </a:solidFill>
        <a:ln w="12700" cap="flat" cmpd="sng" algn="ctr">
          <a:solidFill>
            <a:schemeClr val="accent2">
              <a:hueOff val="938015"/>
              <a:satOff val="17090"/>
              <a:lumOff val="37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ea typeface="Calibri" charset="0"/>
              <a:cs typeface="Calibri" charset="0"/>
            </a:rPr>
            <a:t>Automatic Light</a:t>
          </a:r>
          <a:endParaRPr lang="en-GB" sz="2100" b="1" kern="1200" noProof="0" dirty="0">
            <a:latin typeface="+mn-lt"/>
            <a:ea typeface="Calibri" charset="0"/>
            <a:cs typeface="Calibri" charset="0"/>
          </a:endParaRPr>
        </a:p>
      </dsp:txBody>
      <dsp:txXfrm>
        <a:off x="4406125" y="868362"/>
        <a:ext cx="2087524" cy="626257"/>
      </dsp:txXfrm>
    </dsp:sp>
    <dsp:sp modelId="{D49AD3F7-B2B6-4709-A43B-C22DEB981B39}">
      <dsp:nvSpPr>
        <dsp:cNvPr id="0" name=""/>
        <dsp:cNvSpPr/>
      </dsp:nvSpPr>
      <dsp:spPr>
        <a:xfrm>
          <a:off x="4406125" y="1494619"/>
          <a:ext cx="2087524" cy="1978829"/>
        </a:xfrm>
        <a:prstGeom prst="rect">
          <a:avLst/>
        </a:prstGeom>
        <a:solidFill>
          <a:schemeClr val="accent2">
            <a:tint val="40000"/>
            <a:alpha val="90000"/>
            <a:hueOff val="1399204"/>
            <a:satOff val="21201"/>
            <a:lumOff val="1912"/>
            <a:alphaOff val="0"/>
          </a:schemeClr>
        </a:solidFill>
        <a:ln w="12700" cap="flat" cmpd="sng" algn="ctr">
          <a:solidFill>
            <a:schemeClr val="accent2">
              <a:tint val="40000"/>
              <a:alpha val="90000"/>
              <a:hueOff val="1399204"/>
              <a:satOff val="21201"/>
              <a:lumOff val="19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Make a light turn on when it gets dark</a:t>
          </a:r>
          <a:r>
            <a:rPr lang="en-GB" sz="1800" b="0" i="0" kern="1200" noProof="0" dirty="0">
              <a:latin typeface="+mn-lt"/>
            </a:rPr>
            <a:t> (or you put your hand over it)</a:t>
          </a:r>
          <a:r>
            <a:rPr lang="ga-IE" sz="1800" b="0" i="0" kern="1200" noProof="0" dirty="0">
              <a:latin typeface="+mn-lt"/>
            </a:rPr>
            <a:t>.</a:t>
          </a:r>
          <a:endParaRPr lang="en-GB" sz="1800" kern="1200" noProof="0" dirty="0">
            <a:latin typeface="+mn-lt"/>
            <a:ea typeface="Calibri" charset="0"/>
            <a:cs typeface="Calibri" charset="0"/>
          </a:endParaRPr>
        </a:p>
      </dsp:txBody>
      <dsp:txXfrm>
        <a:off x="4406125" y="1494619"/>
        <a:ext cx="2087524" cy="1978829"/>
      </dsp:txXfrm>
    </dsp:sp>
    <dsp:sp modelId="{4AE355A7-3A54-47B1-8CB5-F35120F77B1B}">
      <dsp:nvSpPr>
        <dsp:cNvPr id="0" name=""/>
        <dsp:cNvSpPr/>
      </dsp:nvSpPr>
      <dsp:spPr>
        <a:xfrm>
          <a:off x="6601438" y="868362"/>
          <a:ext cx="2087524" cy="626257"/>
        </a:xfrm>
        <a:prstGeom prst="rect">
          <a:avLst/>
        </a:prstGeom>
        <a:solidFill>
          <a:schemeClr val="accent2">
            <a:hueOff val="1407023"/>
            <a:satOff val="25635"/>
            <a:lumOff val="5589"/>
            <a:alphaOff val="0"/>
          </a:schemeClr>
        </a:solidFill>
        <a:ln w="12700" cap="flat" cmpd="sng" algn="ctr">
          <a:solidFill>
            <a:schemeClr val="accent2">
              <a:hueOff val="1407023"/>
              <a:satOff val="25635"/>
              <a:lumOff val="558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Displays</a:t>
          </a:r>
          <a:endParaRPr lang="en-GB" sz="2000" b="1" kern="1200" noProof="0" dirty="0">
            <a:latin typeface="+mn-lt"/>
            <a:ea typeface="Calibri" charset="0"/>
            <a:cs typeface="Calibri" charset="0"/>
          </a:endParaRPr>
        </a:p>
      </dsp:txBody>
      <dsp:txXfrm>
        <a:off x="6601438" y="868362"/>
        <a:ext cx="2087524" cy="626257"/>
      </dsp:txXfrm>
    </dsp:sp>
    <dsp:sp modelId="{C0A30CE6-D937-498A-8D1C-AB49CDB4AE52}">
      <dsp:nvSpPr>
        <dsp:cNvPr id="0" name=""/>
        <dsp:cNvSpPr/>
      </dsp:nvSpPr>
      <dsp:spPr>
        <a:xfrm>
          <a:off x="6601438" y="1494619"/>
          <a:ext cx="2087524" cy="1978829"/>
        </a:xfrm>
        <a:prstGeom prst="rect">
          <a:avLst/>
        </a:prstGeom>
        <a:solidFill>
          <a:schemeClr val="accent2">
            <a:tint val="40000"/>
            <a:alpha val="90000"/>
            <a:hueOff val="2098805"/>
            <a:satOff val="31801"/>
            <a:lumOff val="2868"/>
            <a:alphaOff val="0"/>
          </a:schemeClr>
        </a:solidFill>
        <a:ln w="12700" cap="flat" cmpd="sng" algn="ctr">
          <a:solidFill>
            <a:schemeClr val="accent2">
              <a:tint val="40000"/>
              <a:alpha val="90000"/>
              <a:hueOff val="2098805"/>
              <a:satOff val="31801"/>
              <a:lumOff val="286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text on an external screen</a:t>
          </a:r>
          <a:r>
            <a:rPr lang="en-GB" sz="1800" b="0" i="0" kern="1200" noProof="0" dirty="0">
              <a:latin typeface="+mn-lt"/>
            </a:rPr>
            <a:t>.</a:t>
          </a:r>
          <a:endParaRPr lang="en-GB" sz="1800" kern="1200" noProof="0" dirty="0">
            <a:latin typeface="+mn-lt"/>
            <a:ea typeface="Calibri" charset="0"/>
            <a:cs typeface="Calibri" charset="0"/>
          </a:endParaRPr>
        </a:p>
      </dsp:txBody>
      <dsp:txXfrm>
        <a:off x="6601438" y="1494619"/>
        <a:ext cx="2087524" cy="1978829"/>
      </dsp:txXfrm>
    </dsp:sp>
    <dsp:sp modelId="{1D3D5FCC-5789-4468-99A6-5D6A676B6013}">
      <dsp:nvSpPr>
        <dsp:cNvPr id="0" name=""/>
        <dsp:cNvSpPr/>
      </dsp:nvSpPr>
      <dsp:spPr>
        <a:xfrm>
          <a:off x="8796751" y="868362"/>
          <a:ext cx="2087524" cy="626257"/>
        </a:xfrm>
        <a:prstGeom prst="rect">
          <a:avLst/>
        </a:prstGeom>
        <a:solidFill>
          <a:schemeClr val="accent2">
            <a:hueOff val="1876031"/>
            <a:satOff val="34180"/>
            <a:lumOff val="7452"/>
            <a:alphaOff val="0"/>
          </a:schemeClr>
        </a:solidFill>
        <a:ln w="12700" cap="flat" cmpd="sng" algn="ctr">
          <a:solidFill>
            <a:schemeClr val="accent2">
              <a:hueOff val="1876031"/>
              <a:satOff val="34180"/>
              <a:lumOff val="74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00100" rtl="0">
            <a:lnSpc>
              <a:spcPct val="90000"/>
            </a:lnSpc>
            <a:spcBef>
              <a:spcPct val="0"/>
            </a:spcBef>
            <a:spcAft>
              <a:spcPct val="35000"/>
            </a:spcAft>
            <a:buNone/>
          </a:pPr>
          <a:r>
            <a:rPr lang="ga-IE" sz="1800" b="1" kern="1200" noProof="0" dirty="0">
              <a:latin typeface="+mn-lt"/>
              <a:ea typeface="Calibri" charset="0"/>
              <a:cs typeface="Calibri" charset="0"/>
            </a:rPr>
            <a:t>Displays (extra)</a:t>
          </a:r>
          <a:endParaRPr lang="en-GB" sz="1800" b="1" kern="1200" noProof="0" dirty="0">
            <a:latin typeface="+mn-lt"/>
            <a:ea typeface="Calibri" charset="0"/>
            <a:cs typeface="Calibri" charset="0"/>
          </a:endParaRPr>
        </a:p>
      </dsp:txBody>
      <dsp:txXfrm>
        <a:off x="8796751" y="868362"/>
        <a:ext cx="2087524" cy="626257"/>
      </dsp:txXfrm>
    </dsp:sp>
    <dsp:sp modelId="{44C7D37A-568B-4A53-88BE-8330DEF7D4A3}">
      <dsp:nvSpPr>
        <dsp:cNvPr id="0" name=""/>
        <dsp:cNvSpPr/>
      </dsp:nvSpPr>
      <dsp:spPr>
        <a:xfrm>
          <a:off x="8796751" y="1494619"/>
          <a:ext cx="2087524" cy="1978829"/>
        </a:xfrm>
        <a:prstGeom prst="rect">
          <a:avLst/>
        </a:prstGeom>
        <a:solidFill>
          <a:schemeClr val="accent2">
            <a:tint val="40000"/>
            <a:alpha val="90000"/>
            <a:hueOff val="2798407"/>
            <a:satOff val="42402"/>
            <a:lumOff val="3824"/>
            <a:alphaOff val="0"/>
          </a:schemeClr>
        </a:solidFill>
        <a:ln w="12700" cap="flat" cmpd="sng" algn="ctr">
          <a:solidFill>
            <a:schemeClr val="accent2">
              <a:tint val="40000"/>
              <a:alpha val="90000"/>
              <a:hueOff val="2798407"/>
              <a:satOff val="42402"/>
              <a:lumOff val="382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more text and make it scroll like on a bus or train.</a:t>
          </a:r>
          <a:endParaRPr lang="en-GB" sz="1800" kern="1200" noProof="0" dirty="0">
            <a:latin typeface="+mn-lt"/>
            <a:ea typeface="Calibri" charset="0"/>
            <a:cs typeface="Calibri" charset="0"/>
          </a:endParaRPr>
        </a:p>
      </dsp:txBody>
      <dsp:txXfrm>
        <a:off x="8796751" y="1494619"/>
        <a:ext cx="2087524" cy="197882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1B07DD3-8E0C-4A50-B5FE-ABD362AD454B}" type="datetime1">
              <a:rPr lang="en-GB" smtClean="0"/>
              <a:t>12/06/2025</a:t>
            </a:fld>
            <a:endParaRPr lang="en-GB"/>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DE7DFA-63CC-4ED7-B30E-ACF88B4B8932}" type="slidenum">
              <a:rPr lang="en-GB" smtClean="0"/>
              <a:t>‹#›</a:t>
            </a:fld>
            <a:endParaRPr lang="en-GB"/>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CED090A-610C-4D83-921E-93394EF804D0}" type="datetime1">
              <a:rPr lang="en-GB" noProof="0" smtClean="0"/>
              <a:t>12/06/2025</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98C5307-140F-447F-BCBA-BB92E3A2906B}" type="slidenum">
              <a:rPr lang="en-GB" noProof="0" smtClean="0"/>
              <a:t>‹#›</a:t>
            </a:fld>
            <a:endParaRPr lang="en-GB" noProof="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a:t>
            </a:fld>
            <a:endParaRPr lang="en-GB"/>
          </a:p>
        </p:txBody>
      </p:sp>
    </p:spTree>
    <p:extLst>
      <p:ext uri="{BB962C8B-B14F-4D97-AF65-F5344CB8AC3E}">
        <p14:creationId xmlns:p14="http://schemas.microsoft.com/office/powerpoint/2010/main" val="1039897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ED37B-11EF-A452-CCB5-042BBC3225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6877C7-A812-4A6B-235C-B7EC6E71E3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22A928-09C1-2D55-D0C4-C673988487ED}"/>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3C2CD617-5D3C-70F4-D770-89A1442723D8}"/>
              </a:ext>
            </a:extLst>
          </p:cNvPr>
          <p:cNvSpPr>
            <a:spLocks noGrp="1"/>
          </p:cNvSpPr>
          <p:nvPr>
            <p:ph type="sldNum" sz="quarter" idx="5"/>
          </p:nvPr>
        </p:nvSpPr>
        <p:spPr/>
        <p:txBody>
          <a:bodyPr/>
          <a:lstStyle/>
          <a:p>
            <a:pPr rtl="0"/>
            <a:fld id="{798C5307-140F-447F-BCBA-BB92E3A2906B}" type="slidenum">
              <a:rPr lang="en-GB" smtClean="0"/>
              <a:t>10</a:t>
            </a:fld>
            <a:endParaRPr lang="en-GB"/>
          </a:p>
        </p:txBody>
      </p:sp>
    </p:spTree>
    <p:extLst>
      <p:ext uri="{BB962C8B-B14F-4D97-AF65-F5344CB8AC3E}">
        <p14:creationId xmlns:p14="http://schemas.microsoft.com/office/powerpoint/2010/main" val="1410303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DA924-71B0-1E7E-2FE3-B69D04A806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EA2DC5-6A13-12ED-670C-D150F6D67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D61492-3C8D-B4CD-A3CF-33F84DE9723A}"/>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D2A4CD4-02D2-9CDE-5F11-D30C548B8258}"/>
              </a:ext>
            </a:extLst>
          </p:cNvPr>
          <p:cNvSpPr>
            <a:spLocks noGrp="1"/>
          </p:cNvSpPr>
          <p:nvPr>
            <p:ph type="sldNum" sz="quarter" idx="5"/>
          </p:nvPr>
        </p:nvSpPr>
        <p:spPr/>
        <p:txBody>
          <a:bodyPr/>
          <a:lstStyle/>
          <a:p>
            <a:pPr rtl="0"/>
            <a:fld id="{798C5307-140F-447F-BCBA-BB92E3A2906B}" type="slidenum">
              <a:rPr lang="en-GB" smtClean="0"/>
              <a:t>11</a:t>
            </a:fld>
            <a:endParaRPr lang="en-GB"/>
          </a:p>
        </p:txBody>
      </p:sp>
    </p:spTree>
    <p:extLst>
      <p:ext uri="{BB962C8B-B14F-4D97-AF65-F5344CB8AC3E}">
        <p14:creationId xmlns:p14="http://schemas.microsoft.com/office/powerpoint/2010/main" val="872782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12</a:t>
            </a:fld>
            <a:endParaRPr lang="en-GB"/>
          </a:p>
        </p:txBody>
      </p:sp>
    </p:spTree>
    <p:extLst>
      <p:ext uri="{BB962C8B-B14F-4D97-AF65-F5344CB8AC3E}">
        <p14:creationId xmlns:p14="http://schemas.microsoft.com/office/powerpoint/2010/main" val="901724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51840-9F34-4984-B354-0AF0450EC2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9CED02-ECA7-79F7-6E5F-59741D4EB5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1BD68D-AD61-F130-94DF-135A480812A7}"/>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B2DA6E8C-F46C-9506-6E76-F36DFE89848B}"/>
              </a:ext>
            </a:extLst>
          </p:cNvPr>
          <p:cNvSpPr>
            <a:spLocks noGrp="1"/>
          </p:cNvSpPr>
          <p:nvPr>
            <p:ph type="sldNum" sz="quarter" idx="5"/>
          </p:nvPr>
        </p:nvSpPr>
        <p:spPr/>
        <p:txBody>
          <a:bodyPr/>
          <a:lstStyle/>
          <a:p>
            <a:pPr rtl="0"/>
            <a:fld id="{798C5307-140F-447F-BCBA-BB92E3A2906B}" type="slidenum">
              <a:rPr lang="en-GB" smtClean="0"/>
              <a:t>13</a:t>
            </a:fld>
            <a:endParaRPr lang="en-GB"/>
          </a:p>
        </p:txBody>
      </p:sp>
    </p:spTree>
    <p:extLst>
      <p:ext uri="{BB962C8B-B14F-4D97-AF65-F5344CB8AC3E}">
        <p14:creationId xmlns:p14="http://schemas.microsoft.com/office/powerpoint/2010/main" val="3106468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2110A-AA13-C9E9-875C-1F8F197C46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27BBD4-829D-BA4E-C24D-2A363E522D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628527-46D5-958D-1356-3798795A33CB}"/>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D16CDAD-93FC-51E3-66ED-5A672C8AD711}"/>
              </a:ext>
            </a:extLst>
          </p:cNvPr>
          <p:cNvSpPr>
            <a:spLocks noGrp="1"/>
          </p:cNvSpPr>
          <p:nvPr>
            <p:ph type="sldNum" sz="quarter" idx="5"/>
          </p:nvPr>
        </p:nvSpPr>
        <p:spPr/>
        <p:txBody>
          <a:bodyPr/>
          <a:lstStyle/>
          <a:p>
            <a:pPr rtl="0"/>
            <a:fld id="{798C5307-140F-447F-BCBA-BB92E3A2906B}" type="slidenum">
              <a:rPr lang="en-GB" smtClean="0"/>
              <a:t>15</a:t>
            </a:fld>
            <a:endParaRPr lang="en-GB"/>
          </a:p>
        </p:txBody>
      </p:sp>
    </p:spTree>
    <p:extLst>
      <p:ext uri="{BB962C8B-B14F-4D97-AF65-F5344CB8AC3E}">
        <p14:creationId xmlns:p14="http://schemas.microsoft.com/office/powerpoint/2010/main" val="2319425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DF666-A056-6BA3-8A22-91E2A9454F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A950BE-FF66-3B50-04FF-BB1CEBA378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35C838-82A5-3FA8-CC03-584B51A1EB3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9C3F13AF-5F09-1BA3-CC9F-E37A7C078869}"/>
              </a:ext>
            </a:extLst>
          </p:cNvPr>
          <p:cNvSpPr>
            <a:spLocks noGrp="1"/>
          </p:cNvSpPr>
          <p:nvPr>
            <p:ph type="sldNum" sz="quarter" idx="5"/>
          </p:nvPr>
        </p:nvSpPr>
        <p:spPr/>
        <p:txBody>
          <a:bodyPr/>
          <a:lstStyle/>
          <a:p>
            <a:pPr rtl="0"/>
            <a:fld id="{798C5307-140F-447F-BCBA-BB92E3A2906B}" type="slidenum">
              <a:rPr lang="en-GB" smtClean="0"/>
              <a:t>16</a:t>
            </a:fld>
            <a:endParaRPr lang="en-GB"/>
          </a:p>
        </p:txBody>
      </p:sp>
    </p:spTree>
    <p:extLst>
      <p:ext uri="{BB962C8B-B14F-4D97-AF65-F5344CB8AC3E}">
        <p14:creationId xmlns:p14="http://schemas.microsoft.com/office/powerpoint/2010/main" val="362837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A63CD1-0312-1ECA-2B06-2FF2ECD6C3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96EFA7-FE5C-BF62-29A0-8561E7D480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891073-1714-DCA2-674C-E61C70CF465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023A13C9-1E9A-5CF2-45AB-6AE5581B2857}"/>
              </a:ext>
            </a:extLst>
          </p:cNvPr>
          <p:cNvSpPr>
            <a:spLocks noGrp="1"/>
          </p:cNvSpPr>
          <p:nvPr>
            <p:ph type="sldNum" sz="quarter" idx="5"/>
          </p:nvPr>
        </p:nvSpPr>
        <p:spPr/>
        <p:txBody>
          <a:bodyPr/>
          <a:lstStyle/>
          <a:p>
            <a:pPr rtl="0"/>
            <a:fld id="{798C5307-140F-447F-BCBA-BB92E3A2906B}" type="slidenum">
              <a:rPr lang="en-GB" smtClean="0"/>
              <a:t>18</a:t>
            </a:fld>
            <a:endParaRPr lang="en-GB"/>
          </a:p>
        </p:txBody>
      </p:sp>
    </p:spTree>
    <p:extLst>
      <p:ext uri="{BB962C8B-B14F-4D97-AF65-F5344CB8AC3E}">
        <p14:creationId xmlns:p14="http://schemas.microsoft.com/office/powerpoint/2010/main" val="4268265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666CD8-BF27-1EB3-3DB0-7BCE24B4C9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2B15E-A58A-6BA8-E01E-31BD0BCA55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29A8C6-6875-D6BD-2E5C-5E6C4F233210}"/>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028A4F4-8D44-8791-A9EF-5D58B7A34BE2}"/>
              </a:ext>
            </a:extLst>
          </p:cNvPr>
          <p:cNvSpPr>
            <a:spLocks noGrp="1"/>
          </p:cNvSpPr>
          <p:nvPr>
            <p:ph type="sldNum" sz="quarter" idx="5"/>
          </p:nvPr>
        </p:nvSpPr>
        <p:spPr/>
        <p:txBody>
          <a:bodyPr/>
          <a:lstStyle/>
          <a:p>
            <a:pPr rtl="0"/>
            <a:fld id="{798C5307-140F-447F-BCBA-BB92E3A2906B}" type="slidenum">
              <a:rPr lang="en-GB" smtClean="0"/>
              <a:t>19</a:t>
            </a:fld>
            <a:endParaRPr lang="en-GB"/>
          </a:p>
        </p:txBody>
      </p:sp>
    </p:spTree>
    <p:extLst>
      <p:ext uri="{BB962C8B-B14F-4D97-AF65-F5344CB8AC3E}">
        <p14:creationId xmlns:p14="http://schemas.microsoft.com/office/powerpoint/2010/main" val="2066727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GB" sz="1200" b="0" i="0" u="none" strike="noStrike" kern="1200" cap="none" spc="0" normalizeH="0" baseline="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3</a:t>
            </a:fld>
            <a:endParaRPr lang="en-GB"/>
          </a:p>
        </p:txBody>
      </p:sp>
    </p:spTree>
    <p:extLst>
      <p:ext uri="{BB962C8B-B14F-4D97-AF65-F5344CB8AC3E}">
        <p14:creationId xmlns:p14="http://schemas.microsoft.com/office/powerpoint/2010/main" val="1396359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28FBF-36C3-E794-907E-B72DC7D327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E5F0A-BD5B-815E-46A3-7D8743FCD8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388D7D-B375-0978-DCE1-16C44FC47A5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EB820ED9-9C21-F711-50EA-D86779E67E72}"/>
              </a:ext>
            </a:extLst>
          </p:cNvPr>
          <p:cNvSpPr>
            <a:spLocks noGrp="1"/>
          </p:cNvSpPr>
          <p:nvPr>
            <p:ph type="sldNum" sz="quarter" idx="5"/>
          </p:nvPr>
        </p:nvSpPr>
        <p:spPr/>
        <p:txBody>
          <a:bodyPr/>
          <a:lstStyle/>
          <a:p>
            <a:pPr rtl="0"/>
            <a:fld id="{798C5307-140F-447F-BCBA-BB92E3A2906B}" type="slidenum">
              <a:rPr lang="en-GB" smtClean="0"/>
              <a:t>4</a:t>
            </a:fld>
            <a:endParaRPr lang="en-GB"/>
          </a:p>
        </p:txBody>
      </p:sp>
    </p:spTree>
    <p:extLst>
      <p:ext uri="{BB962C8B-B14F-4D97-AF65-F5344CB8AC3E}">
        <p14:creationId xmlns:p14="http://schemas.microsoft.com/office/powerpoint/2010/main" val="2837343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E3865-149D-41F2-FB12-A832329BEE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614547-CB9E-3649-B24E-EE3228C5A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D225A1-4B95-42DC-0B61-67F9A972E823}"/>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783704F-B92D-43B2-E077-0034EECDFDD8}"/>
              </a:ext>
            </a:extLst>
          </p:cNvPr>
          <p:cNvSpPr>
            <a:spLocks noGrp="1"/>
          </p:cNvSpPr>
          <p:nvPr>
            <p:ph type="sldNum" sz="quarter" idx="5"/>
          </p:nvPr>
        </p:nvSpPr>
        <p:spPr/>
        <p:txBody>
          <a:bodyPr/>
          <a:lstStyle/>
          <a:p>
            <a:pPr rtl="0"/>
            <a:fld id="{798C5307-140F-447F-BCBA-BB92E3A2906B}" type="slidenum">
              <a:rPr lang="en-GB" smtClean="0"/>
              <a:t>5</a:t>
            </a:fld>
            <a:endParaRPr lang="en-GB"/>
          </a:p>
        </p:txBody>
      </p:sp>
    </p:spTree>
    <p:extLst>
      <p:ext uri="{BB962C8B-B14F-4D97-AF65-F5344CB8AC3E}">
        <p14:creationId xmlns:p14="http://schemas.microsoft.com/office/powerpoint/2010/main" val="2073646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798C5307-140F-447F-BCBA-BB92E3A2906B}" type="slidenum">
              <a:rPr lang="en-GB" smtClean="0"/>
              <a:t>6</a:t>
            </a:fld>
            <a:endParaRPr lang="en-GB"/>
          </a:p>
        </p:txBody>
      </p:sp>
    </p:spTree>
    <p:extLst>
      <p:ext uri="{BB962C8B-B14F-4D97-AF65-F5344CB8AC3E}">
        <p14:creationId xmlns:p14="http://schemas.microsoft.com/office/powerpoint/2010/main" val="233104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871A1-F782-6B02-7CBF-C521D47F7D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C5927F-579F-74EE-EC51-032844BE73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EDA286-71B5-3359-72DF-38BFEA7E95F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1EFCC8D2-8226-3D8A-8014-299E5A7A4EAB}"/>
              </a:ext>
            </a:extLst>
          </p:cNvPr>
          <p:cNvSpPr>
            <a:spLocks noGrp="1"/>
          </p:cNvSpPr>
          <p:nvPr>
            <p:ph type="sldNum" sz="quarter" idx="5"/>
          </p:nvPr>
        </p:nvSpPr>
        <p:spPr/>
        <p:txBody>
          <a:bodyPr/>
          <a:lstStyle/>
          <a:p>
            <a:pPr rtl="0"/>
            <a:fld id="{798C5307-140F-447F-BCBA-BB92E3A2906B}" type="slidenum">
              <a:rPr lang="en-GB" smtClean="0"/>
              <a:t>7</a:t>
            </a:fld>
            <a:endParaRPr lang="en-GB"/>
          </a:p>
        </p:txBody>
      </p:sp>
    </p:spTree>
    <p:extLst>
      <p:ext uri="{BB962C8B-B14F-4D97-AF65-F5344CB8AC3E}">
        <p14:creationId xmlns:p14="http://schemas.microsoft.com/office/powerpoint/2010/main" val="572208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8</a:t>
            </a:fld>
            <a:endParaRPr lang="en-GB"/>
          </a:p>
        </p:txBody>
      </p:sp>
    </p:spTree>
    <p:extLst>
      <p:ext uri="{BB962C8B-B14F-4D97-AF65-F5344CB8AC3E}">
        <p14:creationId xmlns:p14="http://schemas.microsoft.com/office/powerpoint/2010/main" val="1629778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9</a:t>
            </a:fld>
            <a:endParaRPr lang="en-GB"/>
          </a:p>
        </p:txBody>
      </p:sp>
    </p:spTree>
    <p:extLst>
      <p:ext uri="{BB962C8B-B14F-4D97-AF65-F5344CB8AC3E}">
        <p14:creationId xmlns:p14="http://schemas.microsoft.com/office/powerpoint/2010/main" val="1080740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rtlCol="0" anchor="t">
            <a:normAutofit/>
          </a:bodyPr>
          <a:lstStyle>
            <a:lvl1pPr>
              <a:defRPr sz="8500" spc="-20" baseline="0">
                <a:solidFill>
                  <a:schemeClr val="bg1"/>
                </a:solidFill>
              </a:defRPr>
            </a:lvl1pPr>
          </a:lstStyle>
          <a:p>
            <a:pPr rtl="0"/>
            <a:r>
              <a:rPr lang="en-US" noProof="0"/>
              <a:t>Click to edit Master title style</a:t>
            </a:r>
            <a:endParaRPr lang="en-GB" noProof="0"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rtlCol="0" anchor="b">
            <a:normAutofit/>
          </a:bodyPr>
          <a:lstStyle>
            <a:lvl1pPr marL="0" indent="0">
              <a:buNone/>
              <a:defRPr sz="2800" b="1">
                <a:solidFill>
                  <a:schemeClr val="bg1"/>
                </a:solidFill>
              </a:defRPr>
            </a:lvl1pPr>
          </a:lstStyle>
          <a:p>
            <a:pPr rtl="0"/>
            <a:r>
              <a:rPr lang="en-US" noProof="0"/>
              <a:t>Click to edit Master subtitle style</a:t>
            </a:r>
            <a:endParaRPr lang="en-GB" noProof="0"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rtlCol="0"/>
          <a:lstStyle>
            <a:lvl1pPr marL="0" indent="0" algn="ctr">
              <a:buNone/>
              <a:defRPr/>
            </a:lvl1pPr>
          </a:lstStyle>
          <a:p>
            <a:pPr rtl="0"/>
            <a:r>
              <a:rPr lang="en-GB" noProof="0"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rtlCol="0">
            <a:normAutofit/>
          </a:bodyPr>
          <a:lstStyle>
            <a:lvl1pPr>
              <a:defRPr sz="2000"/>
            </a:lvl1pPr>
          </a:lstStyle>
          <a:p>
            <a:pPr lvl="0" rtl="0"/>
            <a:r>
              <a:rPr lang="en-GB" noProof="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rtlCol="0">
            <a:normAutofit/>
          </a:bodyPr>
          <a:lstStyle>
            <a:lvl1pPr>
              <a:defRPr sz="2000"/>
            </a:lvl1pPr>
          </a:lstStyle>
          <a:p>
            <a:pPr lvl="0" rtl="0"/>
            <a:r>
              <a:rPr lang="en-GB" noProof="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rtlCol="0">
            <a:normAutofit/>
          </a:bodyPr>
          <a:lstStyle>
            <a:lvl1pPr>
              <a:defRPr sz="2000"/>
            </a:lvl1pPr>
          </a:lstStyle>
          <a:p>
            <a:pPr lvl="0" rtl="0"/>
            <a:r>
              <a:rPr lang="en-GB" noProof="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rtlCol="0">
            <a:normAutofit/>
          </a:bodyPr>
          <a:lstStyle>
            <a:lvl1pPr>
              <a:defRPr sz="2000"/>
            </a:lvl1pPr>
          </a:lstStyle>
          <a:p>
            <a:pPr lvl="0" rtl="0"/>
            <a:r>
              <a:rPr lang="en-GB" noProof="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rtlCol="0">
            <a:normAutofit/>
          </a:bodyPr>
          <a:lstStyle>
            <a:lvl1pPr>
              <a:defRPr sz="2000"/>
            </a:lvl1pPr>
          </a:lstStyle>
          <a:p>
            <a:pPr lvl="0" rtl="0"/>
            <a:r>
              <a:rPr lang="en-GB" noProof="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rtlCol="0" anchor="b">
            <a:normAutofit/>
          </a:bodyPr>
          <a:lstStyle>
            <a:lvl1pPr>
              <a:defRPr>
                <a:solidFill>
                  <a:schemeClr val="accent1"/>
                </a:solidFill>
              </a:defRPr>
            </a:lvl1pPr>
          </a:lstStyle>
          <a:p>
            <a:pPr rtl="0"/>
            <a:r>
              <a:rPr lang="en-US" noProof="0"/>
              <a:t>Click to edit Master title style</a:t>
            </a:r>
            <a:endParaRPr lang="en-GB" noProof="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rtlCol="0">
            <a:normAutofit/>
          </a:bodyPr>
          <a:lstStyle>
            <a:lvl1pPr marL="0" indent="0">
              <a:buNone/>
              <a:defRPr/>
            </a:lvl1pPr>
          </a:lstStyle>
          <a:p>
            <a:pPr lvl="0" rtl="0"/>
            <a:r>
              <a:rPr lang="en-US" noProof="0"/>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rtlCol="0"/>
          <a:lstStyle>
            <a:lvl1pPr marL="0" indent="0" algn="ctr">
              <a:buNone/>
              <a:defRPr/>
            </a:lvl1pPr>
          </a:lstStyle>
          <a:p>
            <a:pPr rtl="0"/>
            <a:r>
              <a:rPr lang="en-GB" noProof="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rtlCol="0"/>
          <a:lstStyle>
            <a:lvl1pPr marL="0" indent="0" algn="ctr">
              <a:buNone/>
              <a:defRPr/>
            </a:lvl1pPr>
          </a:lstStyle>
          <a:p>
            <a:pPr rtl="0"/>
            <a:r>
              <a:rPr lang="en-GB" noProof="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rtlCol="0"/>
          <a:lstStyle>
            <a:lvl1pPr marL="0" indent="0" algn="ctr">
              <a:buNone/>
              <a:defRPr/>
            </a:lvl1pPr>
          </a:lstStyle>
          <a:p>
            <a:pPr rtl="0"/>
            <a:r>
              <a:rPr lang="en-GB" noProof="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rtlCol="0"/>
          <a:lstStyle>
            <a:lvl1pPr marL="0" indent="0" algn="ctr">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rtlCol="0" anchor="b"/>
          <a:lstStyle>
            <a:lvl1pPr>
              <a:defRPr spc="-20" baseline="0">
                <a:solidFill>
                  <a:schemeClr val="bg1"/>
                </a:solidFill>
              </a:defRPr>
            </a:lvl1pPr>
          </a:lstStyle>
          <a:p>
            <a:pPr rtl="0"/>
            <a:r>
              <a:rPr lang="en-US" noProof="0">
                <a:solidFill>
                  <a:srgbClr val="FFFFFF"/>
                </a:solidFill>
              </a:rPr>
              <a:t>Click to edit Master title style</a:t>
            </a:r>
            <a:endParaRPr lang="en-GB" noProof="0"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rtlCol="0"/>
          <a:lstStyle>
            <a:lvl1pPr>
              <a:defRPr>
                <a:solidFill>
                  <a:schemeClr val="bg1"/>
                </a:solidFill>
              </a:defRPr>
            </a:lvl1pPr>
          </a:lstStyle>
          <a:p>
            <a:pPr rtl="0"/>
            <a:r>
              <a:rPr lang="en-GB" noProof="0"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rtlCol="0"/>
          <a:lstStyle>
            <a:lvl1pPr marL="0" indent="0" algn="ctr">
              <a:buNone/>
              <a:defRPr/>
            </a:lvl1pPr>
          </a:lstStyle>
          <a:p>
            <a:pPr rtl="0"/>
            <a:r>
              <a:rPr lang="en-GB" noProof="0"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rtlCol="0"/>
          <a:lstStyle>
            <a:lvl1pPr marL="0" indent="0" algn="ctr">
              <a:buNone/>
              <a:defRPr/>
            </a:lvl1pPr>
          </a:lstStyle>
          <a:p>
            <a:pPr rtl="0"/>
            <a:r>
              <a:rPr lang="en-GB" noProof="0"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rtlCol="0">
            <a:normAutofit/>
          </a:bodyPr>
          <a:lstStyle>
            <a:lvl1pPr marL="342900" indent="-342900">
              <a:buFont typeface="Arial" panose="020B0604020202020204" pitchFamily="34" charset="0"/>
              <a:buChar char="•"/>
              <a:defRPr sz="2000"/>
            </a:lvl1pPr>
          </a:lstStyle>
          <a:p>
            <a:pPr lvl="0" rtl="0"/>
            <a:r>
              <a:rPr lang="en-GB" noProof="0"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rtlCol="0"/>
          <a:lstStyle>
            <a:lvl1pPr>
              <a:defRPr spc="-20" baseline="0">
                <a:solidFill>
                  <a:schemeClr val="bg1"/>
                </a:solidFill>
              </a:defRPr>
            </a:lvl1pPr>
          </a:lstStyle>
          <a:p>
            <a:pPr rtl="0"/>
            <a:r>
              <a:rPr lang="en-US" noProof="0">
                <a:solidFill>
                  <a:srgbClr val="FFFFFF"/>
                </a:solidFill>
              </a:rPr>
              <a:t>Click to edit Master title style</a:t>
            </a:r>
            <a:endParaRPr lang="en-GB" noProof="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rtlCol="0"/>
          <a:lstStyle>
            <a:lvl1pPr marL="0" indent="0" algn="ctr">
              <a:buNone/>
              <a:defRPr/>
            </a:lvl1pPr>
          </a:lstStyle>
          <a:p>
            <a:pPr rtl="0"/>
            <a:r>
              <a:rPr lang="en-GB" noProof="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r>
              <a:rPr lang="en-GB" noProof="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rtlCol="0">
            <a:normAutofit/>
          </a:bodyPr>
          <a:lstStyle>
            <a:lvl1pPr marL="0" indent="0">
              <a:buNone/>
              <a:defRPr/>
            </a:lvl1pPr>
          </a:lstStyle>
          <a:p>
            <a:pPr lvl="0" rtl="0"/>
            <a:r>
              <a:rPr lang="en-US" noProof="0"/>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rtlCol="0">
            <a:normAutofit/>
          </a:bodyPr>
          <a:lstStyle>
            <a:lvl1pPr>
              <a:defRPr spc="-20" baseline="0">
                <a:solidFill>
                  <a:schemeClr val="bg1"/>
                </a:solidFill>
              </a:defRPr>
            </a:lvl1pPr>
          </a:lstStyle>
          <a:p>
            <a:pPr rtl="0"/>
            <a:r>
              <a:rPr lang="en-US" sz="6000" noProof="0"/>
              <a:t>Click to edit Master title style</a:t>
            </a:r>
            <a:endParaRPr lang="en-GB" sz="6000" noProof="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rtlCol="0">
            <a:normAutofit/>
          </a:bodyPr>
          <a:lstStyle>
            <a:lvl1pPr marL="0" indent="0">
              <a:buNone/>
              <a:defRPr sz="2400">
                <a:solidFill>
                  <a:schemeClr val="bg1"/>
                </a:solidFill>
              </a:defRPr>
            </a:lvl1pPr>
          </a:lstStyle>
          <a:p>
            <a:pPr rtl="0"/>
            <a:r>
              <a:rPr lang="en-US" noProof="0"/>
              <a:t>Click to edit Master subtitle style</a:t>
            </a:r>
            <a:endParaRPr lang="en-GB" noProof="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rtlCol="0"/>
          <a:lstStyle>
            <a:lvl1pPr marL="0" indent="0" algn="l">
              <a:buNone/>
              <a:defRPr/>
            </a:lvl1pPr>
          </a:lstStyle>
          <a:p>
            <a:pPr rtl="0"/>
            <a:r>
              <a:rPr lang="en-GB" noProof="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rtlCol="0"/>
          <a:lstStyle>
            <a:lvl1pPr marL="0" indent="0" algn="ctr">
              <a:buNone/>
              <a:defRPr/>
            </a:lvl1pPr>
          </a:lstStyle>
          <a:p>
            <a:pPr rtl="0"/>
            <a:r>
              <a:rPr lang="en-GB" noProof="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rtlCol="0"/>
          <a:lstStyle>
            <a:lvl1pPr marL="0" indent="0">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2722F022-211C-4882-844C-086FEA6806AA}"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rtlCol="0"/>
          <a:lstStyle>
            <a:lvl1pPr>
              <a:defRPr/>
            </a:lvl1pPr>
          </a:lstStyle>
          <a:p>
            <a:pPr lvl="0" rtl="0"/>
            <a:r>
              <a:rPr lang="en-GB" noProof="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rtlCol="0"/>
          <a:lstStyle>
            <a:lvl1pPr>
              <a:defRPr/>
            </a:lvl1pPr>
          </a:lstStyle>
          <a:p>
            <a:pPr lvl="0" rtl="0"/>
            <a:r>
              <a:rPr lang="en-GB" noProof="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rtlCol="0"/>
          <a:lstStyle>
            <a:lvl1pPr marL="0" indent="0" algn="ctr">
              <a:buNone/>
              <a:defRPr/>
            </a:lvl1pPr>
          </a:lstStyle>
          <a:p>
            <a:pPr rtl="0"/>
            <a:r>
              <a:rPr lang="en-GB" noProof="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rtlCol="0">
            <a:normAutofit/>
          </a:bodyPr>
          <a:lstStyle>
            <a:lvl1pPr algn="r">
              <a:defRPr sz="600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title style</a:t>
            </a:r>
            <a:endParaRPr lang="en-GB" noProof="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rtlCol="0" anchor="t">
            <a:normAutofit/>
          </a:bodyPr>
          <a:lstStyle>
            <a:lvl1pPr marL="0" indent="0" algn="r">
              <a:buNone/>
              <a:defRPr sz="2800" b="1" baseline="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subtitle style</a:t>
            </a:r>
            <a:endParaRPr lang="en-GB" noProof="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CD6D940D-6D44-4DF9-9322-B4B11F7EDCD0}"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pPr rtl="0"/>
            <a:r>
              <a:rPr lang="en-GB" noProof="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pPr rtl="0"/>
            <a:r>
              <a:rPr lang="en-GB" sz="1050" noProof="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pPr rtl="0"/>
            <a:fld id="{0D4885A8-DDA8-4FCF-AB25-DA8F78EC7557}" type="slidenum">
              <a:rPr lang="en-GB" noProof="0" smtClean="0"/>
              <a:pPr/>
              <a:t>‹#›</a:t>
            </a:fld>
            <a:endParaRPr lang="en-GB" noProof="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www.uio.no/studier/emner/matnat/ifi/IN1060/v21/arduino/arduino-projects-book.pdf"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pxhere.com/id/photo/9082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arduino.cc/learn/electronics/lcd-displays/" TargetMode="Externa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blog.fazedores.com/arduino-zero-conheca-este-membro-da-familia-arduino-com-cpu-arm-cortex-de-32-bits/" TargetMode="External"/><Relationship Id="rId5" Type="http://schemas.openxmlformats.org/officeDocument/2006/relationships/image" Target="../media/image4.png"/><Relationship Id="rId4" Type="http://schemas.openxmlformats.org/officeDocument/2006/relationships/hyperlink" Target="https://www.pngall.com/microcontroller-png/"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Electronics protoboard">
            <a:extLst>
              <a:ext uri="{FF2B5EF4-FFF2-40B4-BE49-F238E27FC236}">
                <a16:creationId xmlns:a16="http://schemas.microsoft.com/office/drawing/2014/main" id="{782E3E9E-75B8-B6E2-9978-58F2C0BAF49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30000"/>
                    </a14:imgEffect>
                  </a14:imgLayer>
                </a14:imgProps>
              </a:ext>
            </a:extLst>
          </a:blip>
          <a:srcRect t="15730"/>
          <a:stretch>
            <a:fillRect/>
          </a:stretch>
        </p:blipFill>
        <p:spPr>
          <a:xfrm>
            <a:off x="-2" y="10"/>
            <a:ext cx="12192000" cy="6857990"/>
          </a:xfrm>
          <a:prstGeom prst="rect">
            <a:avLst/>
          </a:prstGeom>
          <a:noFill/>
        </p:spPr>
      </p:pic>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1177636" y="-2"/>
            <a:ext cx="11014364" cy="4100947"/>
          </a:xfrm>
        </p:spPr>
        <p:txBody>
          <a:bodyPr rtlCol="0" anchor="b">
            <a:normAutofit/>
          </a:bodyPr>
          <a:lstStyle/>
          <a:p>
            <a:pPr rtl="0"/>
            <a:r>
              <a:rPr lang="ga-IE" dirty="0">
                <a:solidFill>
                  <a:srgbClr val="FFFFFF"/>
                </a:solidFill>
              </a:rPr>
              <a:t>Arduino</a:t>
            </a:r>
            <a:br>
              <a:rPr lang="ga-IE" dirty="0">
                <a:solidFill>
                  <a:srgbClr val="FFFFFF"/>
                </a:solidFill>
              </a:rPr>
            </a:br>
            <a:r>
              <a:rPr lang="ga-IE" dirty="0">
                <a:solidFill>
                  <a:srgbClr val="FFFFFF"/>
                </a:solidFill>
              </a:rPr>
              <a:t>Uno</a:t>
            </a:r>
            <a:endParaRPr lang="en-GB" dirty="0">
              <a:solidFill>
                <a:srgbClr val="FFFFFF"/>
              </a:solidFill>
            </a:endParaRP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3241963" y="4089656"/>
            <a:ext cx="8950035" cy="2796566"/>
          </a:xfrm>
        </p:spPr>
        <p:txBody>
          <a:bodyPr rtlCol="0" anchor="t">
            <a:normAutofit/>
          </a:bodyPr>
          <a:lstStyle/>
          <a:p>
            <a:pPr rtl="0"/>
            <a:r>
              <a:rPr lang="ga-IE" dirty="0">
                <a:solidFill>
                  <a:srgbClr val="FFFFFF"/>
                </a:solidFill>
              </a:rPr>
              <a:t>Computer Science Summer Camp 2025</a:t>
            </a:r>
            <a:endParaRPr lang="en-GB" dirty="0">
              <a:solidFill>
                <a:srgbClr val="FFFFFF"/>
              </a:solidFill>
            </a:endParaRPr>
          </a:p>
        </p:txBody>
      </p:sp>
      <p:sp>
        <p:nvSpPr>
          <p:cNvPr id="26" name="Date Placeholder 5">
            <a:extLst>
              <a:ext uri="{FF2B5EF4-FFF2-40B4-BE49-F238E27FC236}">
                <a16:creationId xmlns:a16="http://schemas.microsoft.com/office/drawing/2014/main" id="{38D12B88-EEF3-D68E-8CCE-CC375577709C}"/>
              </a:ext>
            </a:extLst>
          </p:cNvPr>
          <p:cNvSpPr>
            <a:spLocks noGrp="1"/>
          </p:cNvSpPr>
          <p:nvPr>
            <p:ph type="dt" sz="half" idx="10"/>
          </p:nvPr>
        </p:nvSpPr>
        <p:spPr>
          <a:xfrm>
            <a:off x="7013448" y="6355080"/>
            <a:ext cx="4352544" cy="365125"/>
          </a:xfrm>
        </p:spPr>
        <p:txBody>
          <a:bodyPr/>
          <a:lstStyle/>
          <a:p>
            <a:pPr rtl="0">
              <a:spcAft>
                <a:spcPts val="600"/>
              </a:spcAft>
              <a:defRPr/>
            </a:pPr>
            <a:r>
              <a:rPr lang="en-GB" noProof="0" dirty="0">
                <a:effectLst>
                  <a:outerShdw blurRad="38100" dist="38100" dir="2700000" algn="tl">
                    <a:srgbClr val="000000">
                      <a:alpha val="43137"/>
                    </a:srgbClr>
                  </a:outerShdw>
                </a:effectLst>
              </a:rPr>
              <a:t>2025</a:t>
            </a:r>
          </a:p>
        </p:txBody>
      </p:sp>
      <p:sp>
        <p:nvSpPr>
          <p:cNvPr id="27" name="Slide Number Placeholder 6">
            <a:extLst>
              <a:ext uri="{FF2B5EF4-FFF2-40B4-BE49-F238E27FC236}">
                <a16:creationId xmlns:a16="http://schemas.microsoft.com/office/drawing/2014/main" id="{80CBAA97-8C86-2221-8BEC-FD9AFDF9F892}"/>
              </a:ext>
            </a:extLst>
          </p:cNvPr>
          <p:cNvSpPr>
            <a:spLocks noGrp="1"/>
          </p:cNvSpPr>
          <p:nvPr>
            <p:ph type="sldNum" sz="quarter" idx="12"/>
          </p:nvPr>
        </p:nvSpPr>
        <p:spPr>
          <a:xfrm>
            <a:off x="11365992" y="6356350"/>
            <a:ext cx="630936" cy="365125"/>
          </a:xfrm>
        </p:spPr>
        <p:txBody>
          <a:bodyPr/>
          <a:lstStyle/>
          <a:p>
            <a:pPr rtl="0">
              <a:spcAft>
                <a:spcPts val="600"/>
              </a:spcAft>
              <a:defRPr/>
            </a:pPr>
            <a:fld id="{CD6D940D-6D44-4DF9-9322-B4B11F7EDCD0}" type="slidenum">
              <a:rPr lang="en-GB" noProof="0" smtClean="0">
                <a:effectLst>
                  <a:outerShdw blurRad="38100" dist="38100" dir="2700000" algn="tl">
                    <a:srgbClr val="000000">
                      <a:alpha val="43137"/>
                    </a:srgbClr>
                  </a:outerShdw>
                </a:effectLst>
              </a:rPr>
              <a:pPr rtl="0">
                <a:spcAft>
                  <a:spcPts val="600"/>
                </a:spcAft>
                <a:defRPr/>
              </a:pPr>
              <a:t>1</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44A93-A5DB-7737-456D-9D57160177B6}"/>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F56131C-701E-E328-8952-A2C078A88BB5}"/>
              </a:ext>
            </a:extLst>
          </p:cNvPr>
          <p:cNvSpPr>
            <a:spLocks noGrp="1"/>
          </p:cNvSpPr>
          <p:nvPr>
            <p:ph type="title"/>
          </p:nvPr>
        </p:nvSpPr>
        <p:spPr>
          <a:xfrm>
            <a:off x="647698" y="484494"/>
            <a:ext cx="5800867" cy="648567"/>
          </a:xfrm>
        </p:spPr>
        <p:txBody>
          <a:bodyPr rtlCol="0">
            <a:normAutofit fontScale="90000"/>
          </a:bodyPr>
          <a:lstStyle/>
          <a:p>
            <a:pPr rtl="0"/>
            <a:r>
              <a:rPr lang="en-GB" dirty="0"/>
              <a:t>Arduino IDE</a:t>
            </a:r>
          </a:p>
        </p:txBody>
      </p:sp>
      <p:sp>
        <p:nvSpPr>
          <p:cNvPr id="10" name="Content Placeholder 9">
            <a:extLst>
              <a:ext uri="{FF2B5EF4-FFF2-40B4-BE49-F238E27FC236}">
                <a16:creationId xmlns:a16="http://schemas.microsoft.com/office/drawing/2014/main" id="{DD1D94D7-32C2-877C-D554-A1396456F934}"/>
              </a:ext>
            </a:extLst>
          </p:cNvPr>
          <p:cNvSpPr>
            <a:spLocks noGrp="1"/>
          </p:cNvSpPr>
          <p:nvPr>
            <p:ph idx="1"/>
          </p:nvPr>
        </p:nvSpPr>
        <p:spPr>
          <a:xfrm>
            <a:off x="647698" y="1307800"/>
            <a:ext cx="11349230" cy="943031"/>
          </a:xfrm>
        </p:spPr>
        <p:txBody>
          <a:bodyPr rtlCol="0"/>
          <a:lstStyle/>
          <a:p>
            <a:pPr rtl="0"/>
            <a:r>
              <a:rPr lang="en-GB" dirty="0"/>
              <a:t>This is where you write all your code for the Arduino.</a:t>
            </a:r>
            <a:br>
              <a:rPr lang="en-GB" dirty="0"/>
            </a:br>
            <a:r>
              <a:rPr lang="en-GB" dirty="0"/>
              <a:t>Here’s a picture with all the buttons you might need to use today.</a:t>
            </a:r>
          </a:p>
        </p:txBody>
      </p:sp>
      <p:sp>
        <p:nvSpPr>
          <p:cNvPr id="15" name="Date Placeholder 14">
            <a:extLst>
              <a:ext uri="{FF2B5EF4-FFF2-40B4-BE49-F238E27FC236}">
                <a16:creationId xmlns:a16="http://schemas.microsoft.com/office/drawing/2014/main" id="{E696AB8A-F039-FC9F-4A9A-9F5AEB92CDE4}"/>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EC1510D7-9C23-4A4F-E140-A85F4C3586E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10</a:t>
            </a:fld>
            <a:endParaRPr lang="en-GB"/>
          </a:p>
        </p:txBody>
      </p:sp>
      <p:pic>
        <p:nvPicPr>
          <p:cNvPr id="3" name="Picture 2">
            <a:extLst>
              <a:ext uri="{FF2B5EF4-FFF2-40B4-BE49-F238E27FC236}">
                <a16:creationId xmlns:a16="http://schemas.microsoft.com/office/drawing/2014/main" id="{548EA766-EEF8-03FF-FAE8-EFDD1D98F428}"/>
              </a:ext>
            </a:extLst>
          </p:cNvPr>
          <p:cNvPicPr>
            <a:picLocks noChangeAspect="1"/>
          </p:cNvPicPr>
          <p:nvPr/>
        </p:nvPicPr>
        <p:blipFill>
          <a:blip r:embed="rId3"/>
          <a:stretch>
            <a:fillRect/>
          </a:stretch>
        </p:blipFill>
        <p:spPr>
          <a:xfrm>
            <a:off x="720500" y="2346430"/>
            <a:ext cx="10724648" cy="3836321"/>
          </a:xfrm>
          <a:prstGeom prst="rect">
            <a:avLst/>
          </a:prstGeom>
        </p:spPr>
      </p:pic>
    </p:spTree>
    <p:extLst>
      <p:ext uri="{BB962C8B-B14F-4D97-AF65-F5344CB8AC3E}">
        <p14:creationId xmlns:p14="http://schemas.microsoft.com/office/powerpoint/2010/main" val="965965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20444E-F701-0C3E-02CD-83ED1625540A}"/>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D01423B8-AD5C-BE47-D7B7-AFFF6EBDC646}"/>
              </a:ext>
            </a:extLst>
          </p:cNvPr>
          <p:cNvSpPr>
            <a:spLocks noGrp="1"/>
          </p:cNvSpPr>
          <p:nvPr>
            <p:ph type="title"/>
          </p:nvPr>
        </p:nvSpPr>
        <p:spPr>
          <a:xfrm>
            <a:off x="647698" y="484494"/>
            <a:ext cx="5800867" cy="648567"/>
          </a:xfrm>
        </p:spPr>
        <p:txBody>
          <a:bodyPr rtlCol="0">
            <a:normAutofit fontScale="90000"/>
          </a:bodyPr>
          <a:lstStyle/>
          <a:p>
            <a:pPr rtl="0"/>
            <a:r>
              <a:rPr lang="en-GB" dirty="0"/>
              <a:t>Breadboards</a:t>
            </a:r>
          </a:p>
        </p:txBody>
      </p:sp>
      <p:sp>
        <p:nvSpPr>
          <p:cNvPr id="10" name="Content Placeholder 9">
            <a:extLst>
              <a:ext uri="{FF2B5EF4-FFF2-40B4-BE49-F238E27FC236}">
                <a16:creationId xmlns:a16="http://schemas.microsoft.com/office/drawing/2014/main" id="{9DDFC41A-2CB7-5B65-A8EB-090C460EAB2F}"/>
              </a:ext>
            </a:extLst>
          </p:cNvPr>
          <p:cNvSpPr>
            <a:spLocks noGrp="1"/>
          </p:cNvSpPr>
          <p:nvPr>
            <p:ph idx="1"/>
          </p:nvPr>
        </p:nvSpPr>
        <p:spPr>
          <a:xfrm>
            <a:off x="647698" y="1307800"/>
            <a:ext cx="11349230" cy="943031"/>
          </a:xfrm>
        </p:spPr>
        <p:txBody>
          <a:bodyPr rtlCol="0">
            <a:normAutofit fontScale="85000" lnSpcReduction="10000"/>
          </a:bodyPr>
          <a:lstStyle/>
          <a:p>
            <a:pPr rtl="0"/>
            <a:r>
              <a:rPr lang="en-GB" dirty="0"/>
              <a:t>Breadboards are used for prototyping projects. It makes it easier to make changes to our work.</a:t>
            </a:r>
          </a:p>
          <a:p>
            <a:pPr rtl="0"/>
            <a:r>
              <a:rPr lang="en-GB" dirty="0"/>
              <a:t>They are connected like this internally:</a:t>
            </a:r>
          </a:p>
        </p:txBody>
      </p:sp>
      <p:sp>
        <p:nvSpPr>
          <p:cNvPr id="15" name="Date Placeholder 14">
            <a:extLst>
              <a:ext uri="{FF2B5EF4-FFF2-40B4-BE49-F238E27FC236}">
                <a16:creationId xmlns:a16="http://schemas.microsoft.com/office/drawing/2014/main" id="{3A852172-FB5B-731F-70C7-AE685D98352A}"/>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926275B9-8E7E-6112-3D7C-77EECD718EF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11</a:t>
            </a:fld>
            <a:endParaRPr lang="en-GB"/>
          </a:p>
        </p:txBody>
      </p:sp>
      <p:pic>
        <p:nvPicPr>
          <p:cNvPr id="4" name="Picture 3" descr="A close-up of a circuit board&#10;&#10;AI-generated content may be incorrect.">
            <a:extLst>
              <a:ext uri="{FF2B5EF4-FFF2-40B4-BE49-F238E27FC236}">
                <a16:creationId xmlns:a16="http://schemas.microsoft.com/office/drawing/2014/main" id="{602EA7A9-ABAD-91D2-8AA6-2880294E63B2}"/>
              </a:ext>
            </a:extLst>
          </p:cNvPr>
          <p:cNvPicPr>
            <a:picLocks noChangeAspect="1"/>
          </p:cNvPicPr>
          <p:nvPr/>
        </p:nvPicPr>
        <p:blipFill>
          <a:blip r:embed="rId3"/>
          <a:srcRect t="14989"/>
          <a:stretch>
            <a:fillRect/>
          </a:stretch>
        </p:blipFill>
        <p:spPr>
          <a:xfrm>
            <a:off x="3181445" y="2604616"/>
            <a:ext cx="6281736" cy="4005108"/>
          </a:xfrm>
          <a:prstGeom prst="rect">
            <a:avLst/>
          </a:prstGeom>
        </p:spPr>
      </p:pic>
      <p:sp>
        <p:nvSpPr>
          <p:cNvPr id="5" name="TextBox 4">
            <a:extLst>
              <a:ext uri="{FF2B5EF4-FFF2-40B4-BE49-F238E27FC236}">
                <a16:creationId xmlns:a16="http://schemas.microsoft.com/office/drawing/2014/main" id="{30EAC98F-7AA9-DB8B-094A-23FF56AF2142}"/>
              </a:ext>
            </a:extLst>
          </p:cNvPr>
          <p:cNvSpPr txBox="1"/>
          <p:nvPr/>
        </p:nvSpPr>
        <p:spPr>
          <a:xfrm>
            <a:off x="414338" y="2814638"/>
            <a:ext cx="2614612" cy="2031325"/>
          </a:xfrm>
          <a:prstGeom prst="rect">
            <a:avLst/>
          </a:prstGeom>
          <a:noFill/>
        </p:spPr>
        <p:txBody>
          <a:bodyPr wrap="square" rtlCol="0">
            <a:spAutoFit/>
          </a:bodyPr>
          <a:lstStyle/>
          <a:p>
            <a:r>
              <a:rPr lang="en-GB" dirty="0"/>
              <a:t>The edges have </a:t>
            </a:r>
            <a:r>
              <a:rPr lang="en-GB" b="1" dirty="0"/>
              <a:t>Power rails </a:t>
            </a:r>
            <a:r>
              <a:rPr lang="en-GB" dirty="0"/>
              <a:t>to supply power to all the components</a:t>
            </a:r>
          </a:p>
          <a:p>
            <a:endParaRPr lang="en-GB" b="1" dirty="0"/>
          </a:p>
          <a:p>
            <a:r>
              <a:rPr lang="en-GB" dirty="0"/>
              <a:t>These need to be </a:t>
            </a:r>
            <a:r>
              <a:rPr lang="en-GB" b="1" dirty="0"/>
              <a:t>connected to your Arduino.</a:t>
            </a:r>
          </a:p>
        </p:txBody>
      </p:sp>
      <p:sp>
        <p:nvSpPr>
          <p:cNvPr id="6" name="TextBox 5">
            <a:extLst>
              <a:ext uri="{FF2B5EF4-FFF2-40B4-BE49-F238E27FC236}">
                <a16:creationId xmlns:a16="http://schemas.microsoft.com/office/drawing/2014/main" id="{0895BD1B-682B-11AD-98F7-A04401685AEE}"/>
              </a:ext>
            </a:extLst>
          </p:cNvPr>
          <p:cNvSpPr txBox="1"/>
          <p:nvPr/>
        </p:nvSpPr>
        <p:spPr>
          <a:xfrm>
            <a:off x="9163050" y="2878031"/>
            <a:ext cx="2614612" cy="923330"/>
          </a:xfrm>
          <a:prstGeom prst="rect">
            <a:avLst/>
          </a:prstGeom>
          <a:noFill/>
        </p:spPr>
        <p:txBody>
          <a:bodyPr wrap="square" rtlCol="0">
            <a:spAutoFit/>
          </a:bodyPr>
          <a:lstStyle/>
          <a:p>
            <a:r>
              <a:rPr lang="en-GB" dirty="0"/>
              <a:t>The middle has </a:t>
            </a:r>
            <a:r>
              <a:rPr lang="en-GB" b="1" dirty="0"/>
              <a:t>2</a:t>
            </a:r>
            <a:r>
              <a:rPr lang="en-GB" dirty="0"/>
              <a:t> separate </a:t>
            </a:r>
            <a:r>
              <a:rPr lang="en-GB" b="1" dirty="0"/>
              <a:t>circuit sections</a:t>
            </a:r>
            <a:r>
              <a:rPr lang="en-GB" dirty="0"/>
              <a:t>.</a:t>
            </a:r>
            <a:endParaRPr lang="en-GB" b="1" dirty="0"/>
          </a:p>
        </p:txBody>
      </p:sp>
      <p:sp>
        <p:nvSpPr>
          <p:cNvPr id="8" name="TextBox 7">
            <a:extLst>
              <a:ext uri="{FF2B5EF4-FFF2-40B4-BE49-F238E27FC236}">
                <a16:creationId xmlns:a16="http://schemas.microsoft.com/office/drawing/2014/main" id="{8EB7C96C-105A-8090-2FF7-9DB1FE671D34}"/>
              </a:ext>
            </a:extLst>
          </p:cNvPr>
          <p:cNvSpPr txBox="1"/>
          <p:nvPr/>
        </p:nvSpPr>
        <p:spPr>
          <a:xfrm>
            <a:off x="9163050" y="4155146"/>
            <a:ext cx="2614612" cy="923330"/>
          </a:xfrm>
          <a:prstGeom prst="rect">
            <a:avLst/>
          </a:prstGeom>
          <a:noFill/>
        </p:spPr>
        <p:txBody>
          <a:bodyPr wrap="square" rtlCol="0">
            <a:spAutoFit/>
          </a:bodyPr>
          <a:lstStyle/>
          <a:p>
            <a:r>
              <a:rPr lang="en-GB" dirty="0"/>
              <a:t>Note: Look at the </a:t>
            </a:r>
            <a:r>
              <a:rPr lang="en-GB" b="1" dirty="0"/>
              <a:t>direction</a:t>
            </a:r>
            <a:r>
              <a:rPr lang="en-GB" dirty="0"/>
              <a:t> they connect!</a:t>
            </a:r>
            <a:endParaRPr lang="en-GB" b="1" dirty="0"/>
          </a:p>
        </p:txBody>
      </p:sp>
    </p:spTree>
    <p:extLst>
      <p:ext uri="{BB962C8B-B14F-4D97-AF65-F5344CB8AC3E}">
        <p14:creationId xmlns:p14="http://schemas.microsoft.com/office/powerpoint/2010/main" val="3058018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648567"/>
          </a:xfrm>
        </p:spPr>
        <p:txBody>
          <a:bodyPr rtlCol="0">
            <a:normAutofit fontScale="90000"/>
          </a:bodyPr>
          <a:lstStyle/>
          <a:p>
            <a:pPr rtl="0"/>
            <a:r>
              <a:rPr lang="en-GB" dirty="0"/>
              <a:t>Blinking Light</a:t>
            </a:r>
          </a:p>
        </p:txBody>
      </p:sp>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647698" y="1307799"/>
            <a:ext cx="5800866" cy="3963937"/>
          </a:xfrm>
        </p:spPr>
        <p:txBody>
          <a:bodyPr rtlCol="0"/>
          <a:lstStyle/>
          <a:p>
            <a:pPr rtl="0"/>
            <a:r>
              <a:rPr lang="en-GB" dirty="0"/>
              <a:t>Let’s Make the light on our Arduino blink!</a:t>
            </a:r>
          </a:p>
          <a:p>
            <a:pPr marL="342900" indent="-342900" rtl="0">
              <a:buFontTx/>
              <a:buChar char="-"/>
            </a:pPr>
            <a:r>
              <a:rPr lang="en-GB" dirty="0"/>
              <a:t>Plug your Arduino into your pc</a:t>
            </a:r>
          </a:p>
          <a:p>
            <a:pPr marL="342900" indent="-342900" rtl="0">
              <a:buFontTx/>
              <a:buChar char="-"/>
            </a:pPr>
            <a:r>
              <a:rPr lang="en-GB" dirty="0"/>
              <a:t>Open the Arduino IDE</a:t>
            </a:r>
          </a:p>
          <a:p>
            <a:pPr marL="342900" indent="-342900" rtl="0">
              <a:buFontTx/>
              <a:buChar char="-"/>
            </a:pPr>
            <a:r>
              <a:rPr lang="en-GB" dirty="0"/>
              <a:t>Type the code</a:t>
            </a:r>
          </a:p>
          <a:p>
            <a:pPr marL="342900" indent="-342900" rtl="0">
              <a:buFontTx/>
              <a:buChar char="-"/>
            </a:pPr>
            <a:r>
              <a:rPr lang="en-GB" dirty="0"/>
              <a:t>Click the Verify button</a:t>
            </a:r>
          </a:p>
          <a:p>
            <a:pPr marL="342900" indent="-342900" rtl="0">
              <a:buFontTx/>
              <a:buChar char="-"/>
            </a:pPr>
            <a:r>
              <a:rPr lang="en-GB" dirty="0"/>
              <a:t>Click the Upload button</a:t>
            </a:r>
          </a:p>
          <a:p>
            <a:pPr marL="342900" indent="-342900" rtl="0">
              <a:buFontTx/>
              <a:buChar char="-"/>
            </a:pPr>
            <a:r>
              <a:rPr lang="en-GB" dirty="0"/>
              <a:t>The light should blink!</a:t>
            </a: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12</a:t>
            </a:fld>
            <a:endParaRPr lang="en-GB"/>
          </a:p>
        </p:txBody>
      </p:sp>
      <p:pic>
        <p:nvPicPr>
          <p:cNvPr id="21" name="Picture 20" descr="A screenshot of a computer program&#10;&#10;AI-generated content may be incorrect.">
            <a:extLst>
              <a:ext uri="{FF2B5EF4-FFF2-40B4-BE49-F238E27FC236}">
                <a16:creationId xmlns:a16="http://schemas.microsoft.com/office/drawing/2014/main" id="{62BF973A-1D1C-4CF7-253D-CA56CDC9F4A1}"/>
              </a:ext>
            </a:extLst>
          </p:cNvPr>
          <p:cNvPicPr>
            <a:picLocks noChangeAspect="1"/>
          </p:cNvPicPr>
          <p:nvPr/>
        </p:nvPicPr>
        <p:blipFill>
          <a:blip r:embed="rId3"/>
          <a:stretch>
            <a:fillRect/>
          </a:stretch>
        </p:blipFill>
        <p:spPr>
          <a:xfrm>
            <a:off x="4411746" y="2588456"/>
            <a:ext cx="7780254" cy="4131750"/>
          </a:xfrm>
          <a:prstGeom prst="rect">
            <a:avLst/>
          </a:prstGeom>
        </p:spPr>
      </p:pic>
      <p:sp>
        <p:nvSpPr>
          <p:cNvPr id="22" name="TextBox 21">
            <a:extLst>
              <a:ext uri="{FF2B5EF4-FFF2-40B4-BE49-F238E27FC236}">
                <a16:creationId xmlns:a16="http://schemas.microsoft.com/office/drawing/2014/main" id="{0DE7E53F-8BE0-8EF2-BDCF-6AA290489AC4}"/>
              </a:ext>
            </a:extLst>
          </p:cNvPr>
          <p:cNvSpPr txBox="1"/>
          <p:nvPr/>
        </p:nvSpPr>
        <p:spPr>
          <a:xfrm>
            <a:off x="8698528" y="1307799"/>
            <a:ext cx="2982932" cy="369332"/>
          </a:xfrm>
          <a:prstGeom prst="rect">
            <a:avLst/>
          </a:prstGeom>
          <a:noFill/>
        </p:spPr>
        <p:txBody>
          <a:bodyPr wrap="none" rtlCol="0">
            <a:spAutoFit/>
          </a:bodyPr>
          <a:lstStyle/>
          <a:p>
            <a:r>
              <a:rPr lang="en-GB" dirty="0"/>
              <a:t>This code is on the J drive!</a:t>
            </a:r>
          </a:p>
        </p:txBody>
      </p:sp>
      <p:sp>
        <p:nvSpPr>
          <p:cNvPr id="24" name="Arrow: Down 23">
            <a:extLst>
              <a:ext uri="{FF2B5EF4-FFF2-40B4-BE49-F238E27FC236}">
                <a16:creationId xmlns:a16="http://schemas.microsoft.com/office/drawing/2014/main" id="{6E9799EE-D4E0-620C-AB1A-3B504930DE14}"/>
              </a:ext>
            </a:extLst>
          </p:cNvPr>
          <p:cNvSpPr/>
          <p:nvPr/>
        </p:nvSpPr>
        <p:spPr>
          <a:xfrm rot="3618452">
            <a:off x="9437591" y="1354551"/>
            <a:ext cx="281354" cy="1485184"/>
          </a:xfrm>
          <a:prstGeom prst="downArrow">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039808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D5F43-0E6D-2F2F-6D19-B48889B7B375}"/>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C7245D7A-6E61-E55C-3416-3899C99FC1AC}"/>
              </a:ext>
            </a:extLst>
          </p:cNvPr>
          <p:cNvSpPr>
            <a:spLocks noGrp="1"/>
          </p:cNvSpPr>
          <p:nvPr>
            <p:ph type="title"/>
          </p:nvPr>
        </p:nvSpPr>
        <p:spPr>
          <a:xfrm>
            <a:off x="647698" y="484494"/>
            <a:ext cx="5800867" cy="648567"/>
          </a:xfrm>
        </p:spPr>
        <p:txBody>
          <a:bodyPr rtlCol="0">
            <a:normAutofit fontScale="90000"/>
          </a:bodyPr>
          <a:lstStyle/>
          <a:p>
            <a:pPr rtl="0"/>
            <a:r>
              <a:rPr lang="en-GB" dirty="0"/>
              <a:t>Temperature Logger</a:t>
            </a:r>
          </a:p>
        </p:txBody>
      </p:sp>
      <p:sp>
        <p:nvSpPr>
          <p:cNvPr id="10" name="Content Placeholder 9">
            <a:extLst>
              <a:ext uri="{FF2B5EF4-FFF2-40B4-BE49-F238E27FC236}">
                <a16:creationId xmlns:a16="http://schemas.microsoft.com/office/drawing/2014/main" id="{49F622A4-B121-C146-8126-B4F50195B3B6}"/>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 </a:t>
            </a:r>
            <a:r>
              <a:rPr lang="en-GB" dirty="0"/>
              <a:t>and </a:t>
            </a:r>
            <a:r>
              <a:rPr lang="en-GB" b="1" dirty="0"/>
              <a:t>open the Serial Monitor</a:t>
            </a:r>
            <a:r>
              <a:rPr lang="en-GB" dirty="0"/>
              <a:t>.</a:t>
            </a:r>
          </a:p>
          <a:p>
            <a:pPr marL="342900" indent="-342900" rtl="0">
              <a:buFont typeface="Arial" panose="020B0604020202020204" pitchFamily="34" charset="0"/>
              <a:buChar char="•"/>
            </a:pPr>
            <a:r>
              <a:rPr lang="en-GB" dirty="0"/>
              <a:t>You should see the </a:t>
            </a:r>
            <a:r>
              <a:rPr lang="en-GB" b="1" dirty="0"/>
              <a:t>temperature change </a:t>
            </a:r>
            <a:r>
              <a:rPr lang="en-GB" dirty="0"/>
              <a:t>if you put your </a:t>
            </a:r>
            <a:r>
              <a:rPr lang="en-GB" b="1" dirty="0"/>
              <a:t>hands on the sensor!</a:t>
            </a:r>
          </a:p>
        </p:txBody>
      </p:sp>
      <p:sp>
        <p:nvSpPr>
          <p:cNvPr id="15" name="Date Placeholder 14">
            <a:extLst>
              <a:ext uri="{FF2B5EF4-FFF2-40B4-BE49-F238E27FC236}">
                <a16:creationId xmlns:a16="http://schemas.microsoft.com/office/drawing/2014/main" id="{0D6FD383-3BEE-9F25-B9FA-8E9AA13E2170}"/>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9473BC2F-BD2F-8443-30E9-5B2A5EC6BA29}"/>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13</a:t>
            </a:fld>
            <a:endParaRPr lang="en-GB"/>
          </a:p>
        </p:txBody>
      </p:sp>
      <p:pic>
        <p:nvPicPr>
          <p:cNvPr id="4" name="Picture 3" descr="A green circuit board with black wires and a black cable">
            <a:extLst>
              <a:ext uri="{FF2B5EF4-FFF2-40B4-BE49-F238E27FC236}">
                <a16:creationId xmlns:a16="http://schemas.microsoft.com/office/drawing/2014/main" id="{64FDDF5C-B8AA-4D19-3B7D-AD943B7F0770}"/>
              </a:ext>
            </a:extLst>
          </p:cNvPr>
          <p:cNvPicPr>
            <a:picLocks noChangeAspect="1"/>
          </p:cNvPicPr>
          <p:nvPr/>
        </p:nvPicPr>
        <p:blipFill>
          <a:blip r:embed="rId3"/>
          <a:stretch>
            <a:fillRect/>
          </a:stretch>
        </p:blipFill>
        <p:spPr>
          <a:xfrm>
            <a:off x="7094804" y="2074985"/>
            <a:ext cx="4642339" cy="3481754"/>
          </a:xfrm>
          <a:prstGeom prst="rect">
            <a:avLst/>
          </a:prstGeom>
        </p:spPr>
      </p:pic>
      <p:sp>
        <p:nvSpPr>
          <p:cNvPr id="6" name="Arrow: Down 5">
            <a:extLst>
              <a:ext uri="{FF2B5EF4-FFF2-40B4-BE49-F238E27FC236}">
                <a16:creationId xmlns:a16="http://schemas.microsoft.com/office/drawing/2014/main" id="{B0C1E08E-E871-2337-9264-FC63C4362D15}"/>
              </a:ext>
            </a:extLst>
          </p:cNvPr>
          <p:cNvSpPr/>
          <p:nvPr/>
        </p:nvSpPr>
        <p:spPr>
          <a:xfrm rot="21360242">
            <a:off x="7899813" y="1446030"/>
            <a:ext cx="281354" cy="1006220"/>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A5D0E1D5-07E3-52A7-859B-431FA77D1CFE}"/>
              </a:ext>
            </a:extLst>
          </p:cNvPr>
          <p:cNvSpPr txBox="1"/>
          <p:nvPr/>
        </p:nvSpPr>
        <p:spPr>
          <a:xfrm>
            <a:off x="7304995" y="1066847"/>
            <a:ext cx="2054087" cy="369332"/>
          </a:xfrm>
          <a:prstGeom prst="rect">
            <a:avLst/>
          </a:prstGeom>
          <a:noFill/>
        </p:spPr>
        <p:txBody>
          <a:bodyPr wrap="square" rtlCol="0">
            <a:spAutoFit/>
          </a:bodyPr>
          <a:lstStyle/>
          <a:p>
            <a:r>
              <a:rPr lang="en-GB" dirty="0"/>
              <a:t>Reset Button</a:t>
            </a:r>
          </a:p>
        </p:txBody>
      </p:sp>
    </p:spTree>
    <p:extLst>
      <p:ext uri="{BB962C8B-B14F-4D97-AF65-F5344CB8AC3E}">
        <p14:creationId xmlns:p14="http://schemas.microsoft.com/office/powerpoint/2010/main" val="2169052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1BA16-A6A6-C1F1-80B7-9BA8C4E2F3B0}"/>
              </a:ext>
            </a:extLst>
          </p:cNvPr>
          <p:cNvSpPr>
            <a:spLocks noGrp="1"/>
          </p:cNvSpPr>
          <p:nvPr>
            <p:ph type="title"/>
          </p:nvPr>
        </p:nvSpPr>
        <p:spPr>
          <a:xfrm>
            <a:off x="647698" y="484494"/>
            <a:ext cx="10253128" cy="584651"/>
          </a:xfrm>
        </p:spPr>
        <p:txBody>
          <a:bodyPr>
            <a:normAutofit fontScale="90000"/>
          </a:bodyPr>
          <a:lstStyle/>
          <a:p>
            <a:r>
              <a:rPr lang="en-GB" dirty="0"/>
              <a:t>Temperature Logger Circuit Diagram</a:t>
            </a:r>
          </a:p>
        </p:txBody>
      </p:sp>
      <p:sp>
        <p:nvSpPr>
          <p:cNvPr id="9" name="Date Placeholder 8">
            <a:extLst>
              <a:ext uri="{FF2B5EF4-FFF2-40B4-BE49-F238E27FC236}">
                <a16:creationId xmlns:a16="http://schemas.microsoft.com/office/drawing/2014/main" id="{338E2425-0F3D-99E2-DBDC-1681C7A048E0}"/>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EABE7AF3-5B6E-D7EC-797F-2CFCF515960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pic>
        <p:nvPicPr>
          <p:cNvPr id="12" name="Picture 11">
            <a:extLst>
              <a:ext uri="{FF2B5EF4-FFF2-40B4-BE49-F238E27FC236}">
                <a16:creationId xmlns:a16="http://schemas.microsoft.com/office/drawing/2014/main" id="{183AA1AC-5256-923B-FC4F-55F602E3E0A2}"/>
              </a:ext>
            </a:extLst>
          </p:cNvPr>
          <p:cNvPicPr>
            <a:picLocks noChangeAspect="1"/>
          </p:cNvPicPr>
          <p:nvPr/>
        </p:nvPicPr>
        <p:blipFill>
          <a:blip r:embed="rId2"/>
          <a:stretch>
            <a:fillRect/>
          </a:stretch>
        </p:blipFill>
        <p:spPr>
          <a:xfrm>
            <a:off x="647698" y="1153551"/>
            <a:ext cx="9506640" cy="4199206"/>
          </a:xfrm>
          <a:prstGeom prst="rect">
            <a:avLst/>
          </a:prstGeom>
        </p:spPr>
      </p:pic>
      <p:sp>
        <p:nvSpPr>
          <p:cNvPr id="13" name="TextBox 12">
            <a:extLst>
              <a:ext uri="{FF2B5EF4-FFF2-40B4-BE49-F238E27FC236}">
                <a16:creationId xmlns:a16="http://schemas.microsoft.com/office/drawing/2014/main" id="{13B0285F-7BD3-B487-4344-14C846499832}"/>
              </a:ext>
            </a:extLst>
          </p:cNvPr>
          <p:cNvSpPr txBox="1"/>
          <p:nvPr/>
        </p:nvSpPr>
        <p:spPr>
          <a:xfrm>
            <a:off x="10154338" y="1201341"/>
            <a:ext cx="1768031" cy="1707583"/>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Green: Sensor</a:t>
            </a:r>
          </a:p>
        </p:txBody>
      </p:sp>
    </p:spTree>
    <p:extLst>
      <p:ext uri="{BB962C8B-B14F-4D97-AF65-F5344CB8AC3E}">
        <p14:creationId xmlns:p14="http://schemas.microsoft.com/office/powerpoint/2010/main" val="2141081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FCD03-C6E3-CF63-4B10-45A2F543E187}"/>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43FBC525-E150-9216-130F-58D62807F87F}"/>
              </a:ext>
            </a:extLst>
          </p:cNvPr>
          <p:cNvSpPr>
            <a:spLocks noGrp="1"/>
          </p:cNvSpPr>
          <p:nvPr>
            <p:ph type="title"/>
          </p:nvPr>
        </p:nvSpPr>
        <p:spPr>
          <a:xfrm>
            <a:off x="647698" y="484494"/>
            <a:ext cx="5800867" cy="648567"/>
          </a:xfrm>
        </p:spPr>
        <p:txBody>
          <a:bodyPr rtlCol="0">
            <a:normAutofit fontScale="90000"/>
          </a:bodyPr>
          <a:lstStyle/>
          <a:p>
            <a:pPr rtl="0"/>
            <a:r>
              <a:rPr lang="en-GB" dirty="0"/>
              <a:t>How does it work?</a:t>
            </a:r>
          </a:p>
        </p:txBody>
      </p:sp>
      <p:sp>
        <p:nvSpPr>
          <p:cNvPr id="10" name="Content Placeholder 9">
            <a:extLst>
              <a:ext uri="{FF2B5EF4-FFF2-40B4-BE49-F238E27FC236}">
                <a16:creationId xmlns:a16="http://schemas.microsoft.com/office/drawing/2014/main" id="{B17F21A0-ADC2-C57E-3416-975AB8126A41}"/>
              </a:ext>
            </a:extLst>
          </p:cNvPr>
          <p:cNvSpPr>
            <a:spLocks noGrp="1"/>
          </p:cNvSpPr>
          <p:nvPr>
            <p:ph idx="1"/>
          </p:nvPr>
        </p:nvSpPr>
        <p:spPr>
          <a:xfrm>
            <a:off x="647698" y="1659390"/>
            <a:ext cx="5925380" cy="4695690"/>
          </a:xfrm>
        </p:spPr>
        <p:txBody>
          <a:bodyPr rtlCol="0">
            <a:normAutofit lnSpcReduction="10000"/>
          </a:bodyPr>
          <a:lstStyle/>
          <a:p>
            <a:pPr marL="342900" indent="-342900" rtl="0">
              <a:buFont typeface="Arial" panose="020B0604020202020204" pitchFamily="34" charset="0"/>
              <a:buChar char="•"/>
            </a:pPr>
            <a:r>
              <a:rPr lang="en-GB" dirty="0"/>
              <a:t>Most sensors are </a:t>
            </a:r>
            <a:r>
              <a:rPr lang="en-GB" b="1" dirty="0"/>
              <a:t>Analog</a:t>
            </a:r>
            <a:r>
              <a:rPr lang="en-GB" dirty="0"/>
              <a:t> components. This means they make signals that look like this.</a:t>
            </a:r>
          </a:p>
          <a:p>
            <a:pPr marL="342900" indent="-342900" rtl="0">
              <a:buFont typeface="Arial" panose="020B0604020202020204" pitchFamily="34" charset="0"/>
              <a:buChar char="•"/>
            </a:pPr>
            <a:r>
              <a:rPr lang="en-GB" dirty="0"/>
              <a:t>We use the </a:t>
            </a:r>
            <a:r>
              <a:rPr lang="en-GB" b="1" dirty="0"/>
              <a:t>analog pins (A0 – A5)</a:t>
            </a:r>
            <a:r>
              <a:rPr lang="en-GB" dirty="0"/>
              <a:t> on our Arduino to read this and use it in our code. In this case we use it for temperature</a:t>
            </a:r>
          </a:p>
          <a:p>
            <a:pPr marL="342900" indent="-342900" rtl="0">
              <a:buFont typeface="Arial" panose="020B0604020202020204" pitchFamily="34" charset="0"/>
              <a:buChar char="•"/>
            </a:pPr>
            <a:r>
              <a:rPr lang="en-GB" dirty="0"/>
              <a:t>Other components like </a:t>
            </a:r>
            <a:r>
              <a:rPr lang="en-GB" b="1" dirty="0"/>
              <a:t>Displays and USB ports</a:t>
            </a:r>
            <a:r>
              <a:rPr lang="en-GB" dirty="0"/>
              <a:t> carry </a:t>
            </a:r>
            <a:r>
              <a:rPr lang="en-GB" b="1" dirty="0"/>
              <a:t>digital </a:t>
            </a:r>
            <a:r>
              <a:rPr lang="en-GB" dirty="0"/>
              <a:t>signals</a:t>
            </a:r>
          </a:p>
          <a:p>
            <a:pPr marL="342900" indent="-342900" rtl="0">
              <a:buFont typeface="Arial" panose="020B0604020202020204" pitchFamily="34" charset="0"/>
              <a:buChar char="•"/>
            </a:pPr>
            <a:r>
              <a:rPr lang="en-GB" dirty="0"/>
              <a:t>We can use the </a:t>
            </a:r>
            <a:r>
              <a:rPr lang="en-GB" b="1" dirty="0"/>
              <a:t>digital pins </a:t>
            </a:r>
            <a:r>
              <a:rPr lang="en-GB" dirty="0"/>
              <a:t>on our Arduino to read this.</a:t>
            </a:r>
          </a:p>
        </p:txBody>
      </p:sp>
      <p:sp>
        <p:nvSpPr>
          <p:cNvPr id="15" name="Date Placeholder 14">
            <a:extLst>
              <a:ext uri="{FF2B5EF4-FFF2-40B4-BE49-F238E27FC236}">
                <a16:creationId xmlns:a16="http://schemas.microsoft.com/office/drawing/2014/main" id="{B894F69E-84E2-D953-3E21-EB4B9EA8C332}"/>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5C60989A-0443-A0DC-FE2B-AB576FEB6D99}"/>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15</a:t>
            </a:fld>
            <a:endParaRPr lang="en-GB"/>
          </a:p>
        </p:txBody>
      </p:sp>
      <p:pic>
        <p:nvPicPr>
          <p:cNvPr id="3" name="Picture 2" descr="A diagram of a digital signal">
            <a:extLst>
              <a:ext uri="{FF2B5EF4-FFF2-40B4-BE49-F238E27FC236}">
                <a16:creationId xmlns:a16="http://schemas.microsoft.com/office/drawing/2014/main" id="{3B0611DB-25A5-91D2-E24D-13EC8C7439E0}"/>
              </a:ext>
            </a:extLst>
          </p:cNvPr>
          <p:cNvPicPr>
            <a:picLocks noChangeAspect="1"/>
          </p:cNvPicPr>
          <p:nvPr/>
        </p:nvPicPr>
        <p:blipFill>
          <a:blip r:embed="rId3"/>
          <a:stretch>
            <a:fillRect/>
          </a:stretch>
        </p:blipFill>
        <p:spPr>
          <a:xfrm>
            <a:off x="7448847" y="949285"/>
            <a:ext cx="4459890" cy="5208968"/>
          </a:xfrm>
          <a:prstGeom prst="rect">
            <a:avLst/>
          </a:prstGeom>
        </p:spPr>
      </p:pic>
      <p:sp>
        <p:nvSpPr>
          <p:cNvPr id="5" name="Arrow: Down 4">
            <a:extLst>
              <a:ext uri="{FF2B5EF4-FFF2-40B4-BE49-F238E27FC236}">
                <a16:creationId xmlns:a16="http://schemas.microsoft.com/office/drawing/2014/main" id="{AB9BD4FB-52E4-6732-0F58-79722D380C9A}"/>
              </a:ext>
            </a:extLst>
          </p:cNvPr>
          <p:cNvSpPr/>
          <p:nvPr/>
        </p:nvSpPr>
        <p:spPr>
          <a:xfrm rot="13725398">
            <a:off x="8520464" y="2243814"/>
            <a:ext cx="281354" cy="712463"/>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Arrow: Down 6">
            <a:extLst>
              <a:ext uri="{FF2B5EF4-FFF2-40B4-BE49-F238E27FC236}">
                <a16:creationId xmlns:a16="http://schemas.microsoft.com/office/drawing/2014/main" id="{877E0262-A532-1CDD-47C3-ACD267FC7418}"/>
              </a:ext>
            </a:extLst>
          </p:cNvPr>
          <p:cNvSpPr/>
          <p:nvPr/>
        </p:nvSpPr>
        <p:spPr>
          <a:xfrm rot="3248846">
            <a:off x="9737092" y="3715033"/>
            <a:ext cx="281354" cy="743509"/>
          </a:xfrm>
          <a:prstGeom prst="down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C7D1846E-B679-13F0-5CFF-4AC24D77D7EB}"/>
              </a:ext>
            </a:extLst>
          </p:cNvPr>
          <p:cNvSpPr txBox="1"/>
          <p:nvPr/>
        </p:nvSpPr>
        <p:spPr>
          <a:xfrm>
            <a:off x="6852219" y="2675834"/>
            <a:ext cx="1808922" cy="923330"/>
          </a:xfrm>
          <a:prstGeom prst="rect">
            <a:avLst/>
          </a:prstGeom>
          <a:noFill/>
        </p:spPr>
        <p:txBody>
          <a:bodyPr wrap="square" rtlCol="0">
            <a:spAutoFit/>
          </a:bodyPr>
          <a:lstStyle/>
          <a:p>
            <a:r>
              <a:rPr lang="en-GB" dirty="0"/>
              <a:t>Temperature</a:t>
            </a:r>
            <a:br>
              <a:rPr lang="en-GB" dirty="0"/>
            </a:br>
            <a:r>
              <a:rPr lang="en-GB" dirty="0"/>
              <a:t>or</a:t>
            </a:r>
            <a:br>
              <a:rPr lang="en-GB" dirty="0"/>
            </a:br>
            <a:r>
              <a:rPr lang="en-GB" dirty="0"/>
              <a:t>Humidity</a:t>
            </a:r>
          </a:p>
        </p:txBody>
      </p:sp>
      <p:sp>
        <p:nvSpPr>
          <p:cNvPr id="12" name="TextBox 11">
            <a:extLst>
              <a:ext uri="{FF2B5EF4-FFF2-40B4-BE49-F238E27FC236}">
                <a16:creationId xmlns:a16="http://schemas.microsoft.com/office/drawing/2014/main" id="{087646D6-1C83-AD19-74C8-2003B0639FF3}"/>
              </a:ext>
            </a:extLst>
          </p:cNvPr>
          <p:cNvSpPr txBox="1"/>
          <p:nvPr/>
        </p:nvSpPr>
        <p:spPr>
          <a:xfrm>
            <a:off x="10261481" y="3137499"/>
            <a:ext cx="1808922" cy="923330"/>
          </a:xfrm>
          <a:prstGeom prst="rect">
            <a:avLst/>
          </a:prstGeom>
          <a:noFill/>
        </p:spPr>
        <p:txBody>
          <a:bodyPr wrap="square" rtlCol="0">
            <a:spAutoFit/>
          </a:bodyPr>
          <a:lstStyle/>
          <a:p>
            <a:r>
              <a:rPr lang="en-GB" dirty="0"/>
              <a:t>Images</a:t>
            </a:r>
          </a:p>
          <a:p>
            <a:r>
              <a:rPr lang="en-GB" dirty="0"/>
              <a:t>or</a:t>
            </a:r>
            <a:br>
              <a:rPr lang="en-GB" dirty="0"/>
            </a:br>
            <a:r>
              <a:rPr lang="en-GB" dirty="0"/>
              <a:t>Data</a:t>
            </a:r>
          </a:p>
        </p:txBody>
      </p:sp>
    </p:spTree>
    <p:extLst>
      <p:ext uri="{BB962C8B-B14F-4D97-AF65-F5344CB8AC3E}">
        <p14:creationId xmlns:p14="http://schemas.microsoft.com/office/powerpoint/2010/main" val="386073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31C44-F9DE-9FFF-E920-ADB59762ED83}"/>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9F125ECF-26BA-0581-639C-B825C617AF41}"/>
              </a:ext>
            </a:extLst>
          </p:cNvPr>
          <p:cNvSpPr>
            <a:spLocks noGrp="1"/>
          </p:cNvSpPr>
          <p:nvPr>
            <p:ph type="title"/>
          </p:nvPr>
        </p:nvSpPr>
        <p:spPr>
          <a:xfrm>
            <a:off x="647698" y="484494"/>
            <a:ext cx="5800867" cy="648567"/>
          </a:xfrm>
        </p:spPr>
        <p:txBody>
          <a:bodyPr rtlCol="0">
            <a:normAutofit fontScale="90000"/>
          </a:bodyPr>
          <a:lstStyle/>
          <a:p>
            <a:pPr rtl="0"/>
            <a:r>
              <a:rPr lang="en-GB" dirty="0"/>
              <a:t>Automatic Light</a:t>
            </a:r>
          </a:p>
        </p:txBody>
      </p:sp>
      <p:sp>
        <p:nvSpPr>
          <p:cNvPr id="15" name="Date Placeholder 14">
            <a:extLst>
              <a:ext uri="{FF2B5EF4-FFF2-40B4-BE49-F238E27FC236}">
                <a16:creationId xmlns:a16="http://schemas.microsoft.com/office/drawing/2014/main" id="{39C32B1F-E85F-2553-D421-B04B5775B8D2}"/>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AEA8B500-31B6-BFA9-0E4C-926216686584}"/>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16</a:t>
            </a:fld>
            <a:endParaRPr lang="en-GB"/>
          </a:p>
        </p:txBody>
      </p:sp>
      <p:sp>
        <p:nvSpPr>
          <p:cNvPr id="6" name="Content Placeholder 9">
            <a:extLst>
              <a:ext uri="{FF2B5EF4-FFF2-40B4-BE49-F238E27FC236}">
                <a16:creationId xmlns:a16="http://schemas.microsoft.com/office/drawing/2014/main" id="{6A1EE26A-4504-1A84-0ADA-B257C99C1A75}"/>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 </a:t>
            </a:r>
            <a:r>
              <a:rPr lang="en-GB" dirty="0"/>
              <a:t>and </a:t>
            </a:r>
            <a:r>
              <a:rPr lang="en-GB" b="1" dirty="0"/>
              <a:t>open the Serial Monitor</a:t>
            </a:r>
            <a:r>
              <a:rPr lang="en-GB" dirty="0"/>
              <a:t>.</a:t>
            </a:r>
          </a:p>
          <a:p>
            <a:pPr marL="342900" indent="-342900" rtl="0">
              <a:buFont typeface="Arial" panose="020B0604020202020204" pitchFamily="34" charset="0"/>
              <a:buChar char="•"/>
            </a:pPr>
            <a:r>
              <a:rPr lang="en-GB" dirty="0"/>
              <a:t>You should see the </a:t>
            </a:r>
            <a:r>
              <a:rPr lang="en-GB" b="1" dirty="0"/>
              <a:t>light turn on </a:t>
            </a:r>
            <a:r>
              <a:rPr lang="en-GB" dirty="0"/>
              <a:t>if you </a:t>
            </a:r>
            <a:r>
              <a:rPr lang="en-GB" b="1" dirty="0"/>
              <a:t>cover the light sensor!</a:t>
            </a:r>
          </a:p>
        </p:txBody>
      </p:sp>
      <p:pic>
        <p:nvPicPr>
          <p:cNvPr id="12" name="Picture 11">
            <a:extLst>
              <a:ext uri="{FF2B5EF4-FFF2-40B4-BE49-F238E27FC236}">
                <a16:creationId xmlns:a16="http://schemas.microsoft.com/office/drawing/2014/main" id="{4A8288E2-F1D5-E82F-CC64-CFA9184997A2}"/>
              </a:ext>
            </a:extLst>
          </p:cNvPr>
          <p:cNvPicPr>
            <a:picLocks noChangeAspect="1"/>
          </p:cNvPicPr>
          <p:nvPr/>
        </p:nvPicPr>
        <p:blipFill>
          <a:blip r:embed="rId3"/>
          <a:stretch>
            <a:fillRect/>
          </a:stretch>
        </p:blipFill>
        <p:spPr>
          <a:xfrm>
            <a:off x="6821378" y="1133061"/>
            <a:ext cx="5246988" cy="4073133"/>
          </a:xfrm>
          <a:prstGeom prst="rect">
            <a:avLst/>
          </a:prstGeom>
        </p:spPr>
      </p:pic>
      <p:sp>
        <p:nvSpPr>
          <p:cNvPr id="13" name="TextBox 12">
            <a:extLst>
              <a:ext uri="{FF2B5EF4-FFF2-40B4-BE49-F238E27FC236}">
                <a16:creationId xmlns:a16="http://schemas.microsoft.com/office/drawing/2014/main" id="{D1CF477F-FE39-E03D-6520-7067D76C20B3}"/>
              </a:ext>
            </a:extLst>
          </p:cNvPr>
          <p:cNvSpPr txBox="1"/>
          <p:nvPr/>
        </p:nvSpPr>
        <p:spPr>
          <a:xfrm>
            <a:off x="7094803" y="5206194"/>
            <a:ext cx="1536810" cy="646331"/>
          </a:xfrm>
          <a:prstGeom prst="rect">
            <a:avLst/>
          </a:prstGeom>
          <a:noFill/>
        </p:spPr>
        <p:txBody>
          <a:bodyPr wrap="square" rtlCol="0">
            <a:spAutoFit/>
          </a:bodyPr>
          <a:lstStyle/>
          <a:p>
            <a:r>
              <a:rPr lang="en-GB" dirty="0"/>
              <a:t>This is for the </a:t>
            </a:r>
            <a:r>
              <a:rPr lang="en-GB" b="1" dirty="0"/>
              <a:t>5V</a:t>
            </a:r>
            <a:r>
              <a:rPr lang="en-GB" dirty="0"/>
              <a:t> cable</a:t>
            </a:r>
          </a:p>
        </p:txBody>
      </p:sp>
      <p:sp>
        <p:nvSpPr>
          <p:cNvPr id="14" name="TextBox 13">
            <a:extLst>
              <a:ext uri="{FF2B5EF4-FFF2-40B4-BE49-F238E27FC236}">
                <a16:creationId xmlns:a16="http://schemas.microsoft.com/office/drawing/2014/main" id="{710BB440-41AC-1068-9912-6D7EB5DCCA30}"/>
              </a:ext>
            </a:extLst>
          </p:cNvPr>
          <p:cNvSpPr txBox="1"/>
          <p:nvPr/>
        </p:nvSpPr>
        <p:spPr>
          <a:xfrm>
            <a:off x="10208419" y="4883664"/>
            <a:ext cx="1788509" cy="646331"/>
          </a:xfrm>
          <a:prstGeom prst="rect">
            <a:avLst/>
          </a:prstGeom>
          <a:noFill/>
        </p:spPr>
        <p:txBody>
          <a:bodyPr wrap="square" rtlCol="0">
            <a:spAutoFit/>
          </a:bodyPr>
          <a:lstStyle/>
          <a:p>
            <a:r>
              <a:rPr lang="en-GB" dirty="0"/>
              <a:t>This is for the </a:t>
            </a:r>
            <a:r>
              <a:rPr lang="en-GB" b="1" dirty="0"/>
              <a:t>GND</a:t>
            </a:r>
            <a:r>
              <a:rPr lang="en-GB" dirty="0"/>
              <a:t> cable</a:t>
            </a:r>
          </a:p>
        </p:txBody>
      </p:sp>
      <p:sp>
        <p:nvSpPr>
          <p:cNvPr id="16" name="Arrow: Down 15">
            <a:extLst>
              <a:ext uri="{FF2B5EF4-FFF2-40B4-BE49-F238E27FC236}">
                <a16:creationId xmlns:a16="http://schemas.microsoft.com/office/drawing/2014/main" id="{57E02405-E1AB-0693-43F6-B93204DDC4C9}"/>
              </a:ext>
            </a:extLst>
          </p:cNvPr>
          <p:cNvSpPr/>
          <p:nvPr/>
        </p:nvSpPr>
        <p:spPr>
          <a:xfrm rot="14519558">
            <a:off x="8614187" y="4665794"/>
            <a:ext cx="281354" cy="1006220"/>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Arrow: Down 17">
            <a:extLst>
              <a:ext uri="{FF2B5EF4-FFF2-40B4-BE49-F238E27FC236}">
                <a16:creationId xmlns:a16="http://schemas.microsoft.com/office/drawing/2014/main" id="{06546803-AC59-78D9-EA1A-7A9B100B5411}"/>
              </a:ext>
            </a:extLst>
          </p:cNvPr>
          <p:cNvSpPr/>
          <p:nvPr/>
        </p:nvSpPr>
        <p:spPr>
          <a:xfrm rot="8105330">
            <a:off x="9881336" y="4403390"/>
            <a:ext cx="281354" cy="634054"/>
          </a:xfrm>
          <a:prstGeom prst="downArrow">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TextBox 19">
            <a:extLst>
              <a:ext uri="{FF2B5EF4-FFF2-40B4-BE49-F238E27FC236}">
                <a16:creationId xmlns:a16="http://schemas.microsoft.com/office/drawing/2014/main" id="{69816921-3983-53C2-09FC-4095295EA3FC}"/>
              </a:ext>
            </a:extLst>
          </p:cNvPr>
          <p:cNvSpPr txBox="1"/>
          <p:nvPr/>
        </p:nvSpPr>
        <p:spPr>
          <a:xfrm>
            <a:off x="8298559" y="743865"/>
            <a:ext cx="2292626" cy="523220"/>
          </a:xfrm>
          <a:prstGeom prst="rect">
            <a:avLst/>
          </a:prstGeom>
          <a:noFill/>
        </p:spPr>
        <p:txBody>
          <a:bodyPr wrap="square" rtlCol="0">
            <a:spAutoFit/>
          </a:bodyPr>
          <a:lstStyle/>
          <a:p>
            <a:r>
              <a:rPr lang="en-GB" sz="2800" b="1" dirty="0"/>
              <a:t>LED Polarity</a:t>
            </a:r>
          </a:p>
        </p:txBody>
      </p:sp>
    </p:spTree>
    <p:extLst>
      <p:ext uri="{BB962C8B-B14F-4D97-AF65-F5344CB8AC3E}">
        <p14:creationId xmlns:p14="http://schemas.microsoft.com/office/powerpoint/2010/main" val="19953252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5707D-D90B-C700-9CC0-908EED9807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9D39A0-2716-F490-2432-1CA455D58F0F}"/>
              </a:ext>
            </a:extLst>
          </p:cNvPr>
          <p:cNvSpPr>
            <a:spLocks noGrp="1"/>
          </p:cNvSpPr>
          <p:nvPr>
            <p:ph type="title"/>
          </p:nvPr>
        </p:nvSpPr>
        <p:spPr>
          <a:xfrm>
            <a:off x="647698" y="484494"/>
            <a:ext cx="10253128" cy="584651"/>
          </a:xfrm>
        </p:spPr>
        <p:txBody>
          <a:bodyPr>
            <a:normAutofit fontScale="90000"/>
          </a:bodyPr>
          <a:lstStyle/>
          <a:p>
            <a:r>
              <a:rPr lang="en-GB" dirty="0"/>
              <a:t>Automatic Light Circuit Diagram</a:t>
            </a:r>
          </a:p>
        </p:txBody>
      </p:sp>
      <p:sp>
        <p:nvSpPr>
          <p:cNvPr id="9" name="Date Placeholder 8">
            <a:extLst>
              <a:ext uri="{FF2B5EF4-FFF2-40B4-BE49-F238E27FC236}">
                <a16:creationId xmlns:a16="http://schemas.microsoft.com/office/drawing/2014/main" id="{48EB58BD-777F-B451-8F4A-5525E0A6AE39}"/>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6DEABCBF-A9AC-1FAC-B203-565C499A6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EC53237F-E295-6FCC-C46F-92B01CC36E29}"/>
              </a:ext>
            </a:extLst>
          </p:cNvPr>
          <p:cNvSpPr txBox="1"/>
          <p:nvPr/>
        </p:nvSpPr>
        <p:spPr>
          <a:xfrm>
            <a:off x="10154338" y="1201341"/>
            <a:ext cx="1768031" cy="1707583"/>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Green: Sensor</a:t>
            </a:r>
          </a:p>
        </p:txBody>
      </p:sp>
      <p:pic>
        <p:nvPicPr>
          <p:cNvPr id="4" name="Picture 3">
            <a:extLst>
              <a:ext uri="{FF2B5EF4-FFF2-40B4-BE49-F238E27FC236}">
                <a16:creationId xmlns:a16="http://schemas.microsoft.com/office/drawing/2014/main" id="{99E6F7C2-A2B9-FE14-A75A-6B9C33C34E6D}"/>
              </a:ext>
            </a:extLst>
          </p:cNvPr>
          <p:cNvPicPr>
            <a:picLocks noChangeAspect="1"/>
          </p:cNvPicPr>
          <p:nvPr/>
        </p:nvPicPr>
        <p:blipFill>
          <a:blip r:embed="rId2"/>
          <a:srcRect l="10156" r="29684"/>
          <a:stretch>
            <a:fillRect/>
          </a:stretch>
        </p:blipFill>
        <p:spPr>
          <a:xfrm>
            <a:off x="647697" y="1069145"/>
            <a:ext cx="6758253" cy="4974468"/>
          </a:xfrm>
          <a:prstGeom prst="rect">
            <a:avLst/>
          </a:prstGeom>
        </p:spPr>
      </p:pic>
      <p:pic>
        <p:nvPicPr>
          <p:cNvPr id="6" name="Picture 5">
            <a:extLst>
              <a:ext uri="{FF2B5EF4-FFF2-40B4-BE49-F238E27FC236}">
                <a16:creationId xmlns:a16="http://schemas.microsoft.com/office/drawing/2014/main" id="{D5AF12C6-5D4B-FB38-2A18-5226CA0C010B}"/>
              </a:ext>
            </a:extLst>
          </p:cNvPr>
          <p:cNvPicPr>
            <a:picLocks noChangeAspect="1"/>
          </p:cNvPicPr>
          <p:nvPr/>
        </p:nvPicPr>
        <p:blipFill>
          <a:blip r:embed="rId3"/>
          <a:srcRect t="9181"/>
          <a:stretch>
            <a:fillRect/>
          </a:stretch>
        </p:blipFill>
        <p:spPr>
          <a:xfrm>
            <a:off x="8956504" y="1685167"/>
            <a:ext cx="1197834" cy="4151634"/>
          </a:xfrm>
          <a:prstGeom prst="rect">
            <a:avLst/>
          </a:prstGeom>
        </p:spPr>
      </p:pic>
      <p:sp>
        <p:nvSpPr>
          <p:cNvPr id="11" name="TextBox 10">
            <a:extLst>
              <a:ext uri="{FF2B5EF4-FFF2-40B4-BE49-F238E27FC236}">
                <a16:creationId xmlns:a16="http://schemas.microsoft.com/office/drawing/2014/main" id="{0D1D15D0-9C26-B8EF-41C5-DC9E26260423}"/>
              </a:ext>
            </a:extLst>
          </p:cNvPr>
          <p:cNvSpPr txBox="1"/>
          <p:nvPr/>
        </p:nvSpPr>
        <p:spPr>
          <a:xfrm>
            <a:off x="7521560" y="5003099"/>
            <a:ext cx="1536810" cy="1200329"/>
          </a:xfrm>
          <a:prstGeom prst="rect">
            <a:avLst/>
          </a:prstGeom>
          <a:noFill/>
        </p:spPr>
        <p:txBody>
          <a:bodyPr wrap="square" rtlCol="0">
            <a:spAutoFit/>
          </a:bodyPr>
          <a:lstStyle/>
          <a:p>
            <a:r>
              <a:rPr lang="en-GB" dirty="0"/>
              <a:t>This is for the cable connected to </a:t>
            </a:r>
            <a:r>
              <a:rPr lang="en-GB" b="1" dirty="0"/>
              <a:t>Pin 8</a:t>
            </a:r>
          </a:p>
        </p:txBody>
      </p:sp>
      <p:sp>
        <p:nvSpPr>
          <p:cNvPr id="14" name="TextBox 13">
            <a:extLst>
              <a:ext uri="{FF2B5EF4-FFF2-40B4-BE49-F238E27FC236}">
                <a16:creationId xmlns:a16="http://schemas.microsoft.com/office/drawing/2014/main" id="{B8E8674B-0DB7-5D81-B57B-EF97A75610E1}"/>
              </a:ext>
            </a:extLst>
          </p:cNvPr>
          <p:cNvSpPr txBox="1"/>
          <p:nvPr/>
        </p:nvSpPr>
        <p:spPr>
          <a:xfrm>
            <a:off x="10189628" y="4815728"/>
            <a:ext cx="1536810" cy="923330"/>
          </a:xfrm>
          <a:prstGeom prst="rect">
            <a:avLst/>
          </a:prstGeom>
          <a:noFill/>
        </p:spPr>
        <p:txBody>
          <a:bodyPr wrap="square" rtlCol="0">
            <a:spAutoFit/>
          </a:bodyPr>
          <a:lstStyle/>
          <a:p>
            <a:r>
              <a:rPr lang="en-GB" dirty="0"/>
              <a:t>This is for the </a:t>
            </a:r>
            <a:r>
              <a:rPr lang="en-GB" b="1" dirty="0"/>
              <a:t>GND</a:t>
            </a:r>
            <a:r>
              <a:rPr lang="en-GB" dirty="0"/>
              <a:t> cable</a:t>
            </a:r>
          </a:p>
        </p:txBody>
      </p:sp>
      <p:sp>
        <p:nvSpPr>
          <p:cNvPr id="15" name="TextBox 14">
            <a:extLst>
              <a:ext uri="{FF2B5EF4-FFF2-40B4-BE49-F238E27FC236}">
                <a16:creationId xmlns:a16="http://schemas.microsoft.com/office/drawing/2014/main" id="{53D9BF30-17D6-0A1A-65C7-480350D4FE69}"/>
              </a:ext>
            </a:extLst>
          </p:cNvPr>
          <p:cNvSpPr txBox="1"/>
          <p:nvPr/>
        </p:nvSpPr>
        <p:spPr>
          <a:xfrm>
            <a:off x="7521560" y="3924036"/>
            <a:ext cx="1536810" cy="646331"/>
          </a:xfrm>
          <a:prstGeom prst="rect">
            <a:avLst/>
          </a:prstGeom>
          <a:noFill/>
        </p:spPr>
        <p:txBody>
          <a:bodyPr wrap="square" rtlCol="0">
            <a:spAutoFit/>
          </a:bodyPr>
          <a:lstStyle/>
          <a:p>
            <a:r>
              <a:rPr lang="en-GB" dirty="0"/>
              <a:t>This is the </a:t>
            </a:r>
            <a:r>
              <a:rPr lang="en-GB" b="1" dirty="0"/>
              <a:t>Longer</a:t>
            </a:r>
            <a:r>
              <a:rPr lang="en-GB" dirty="0"/>
              <a:t> side</a:t>
            </a:r>
          </a:p>
        </p:txBody>
      </p:sp>
      <p:sp>
        <p:nvSpPr>
          <p:cNvPr id="16" name="TextBox 15">
            <a:extLst>
              <a:ext uri="{FF2B5EF4-FFF2-40B4-BE49-F238E27FC236}">
                <a16:creationId xmlns:a16="http://schemas.microsoft.com/office/drawing/2014/main" id="{6BF5D8FD-22E7-5046-6FE6-6E03A757DBA5}"/>
              </a:ext>
            </a:extLst>
          </p:cNvPr>
          <p:cNvSpPr txBox="1"/>
          <p:nvPr/>
        </p:nvSpPr>
        <p:spPr>
          <a:xfrm>
            <a:off x="10256114" y="3955071"/>
            <a:ext cx="1536810" cy="646331"/>
          </a:xfrm>
          <a:prstGeom prst="rect">
            <a:avLst/>
          </a:prstGeom>
          <a:noFill/>
        </p:spPr>
        <p:txBody>
          <a:bodyPr wrap="square" rtlCol="0">
            <a:spAutoFit/>
          </a:bodyPr>
          <a:lstStyle/>
          <a:p>
            <a:r>
              <a:rPr lang="en-GB" dirty="0"/>
              <a:t>This is the </a:t>
            </a:r>
            <a:r>
              <a:rPr lang="en-GB" b="1" dirty="0"/>
              <a:t>Shorter</a:t>
            </a:r>
            <a:r>
              <a:rPr lang="en-GB" dirty="0"/>
              <a:t> side</a:t>
            </a:r>
          </a:p>
        </p:txBody>
      </p:sp>
      <p:sp>
        <p:nvSpPr>
          <p:cNvPr id="3" name="TextBox 2">
            <a:extLst>
              <a:ext uri="{FF2B5EF4-FFF2-40B4-BE49-F238E27FC236}">
                <a16:creationId xmlns:a16="http://schemas.microsoft.com/office/drawing/2014/main" id="{587E084C-2F6C-63E2-C7EB-964B18E97C54}"/>
              </a:ext>
            </a:extLst>
          </p:cNvPr>
          <p:cNvSpPr txBox="1"/>
          <p:nvPr/>
        </p:nvSpPr>
        <p:spPr>
          <a:xfrm>
            <a:off x="7623427" y="2558898"/>
            <a:ext cx="1434943" cy="923330"/>
          </a:xfrm>
          <a:prstGeom prst="rect">
            <a:avLst/>
          </a:prstGeom>
          <a:noFill/>
        </p:spPr>
        <p:txBody>
          <a:bodyPr wrap="square" rtlCol="0">
            <a:spAutoFit/>
          </a:bodyPr>
          <a:lstStyle/>
          <a:p>
            <a:r>
              <a:rPr lang="en-GB" dirty="0"/>
              <a:t>This is a 10K Ohm resistor</a:t>
            </a:r>
          </a:p>
        </p:txBody>
      </p:sp>
      <p:sp>
        <p:nvSpPr>
          <p:cNvPr id="12" name="Rectangle 11">
            <a:extLst>
              <a:ext uri="{FF2B5EF4-FFF2-40B4-BE49-F238E27FC236}">
                <a16:creationId xmlns:a16="http://schemas.microsoft.com/office/drawing/2014/main" id="{87F3C600-E6AB-1D99-DED0-5597AAF0E7E7}"/>
              </a:ext>
            </a:extLst>
          </p:cNvPr>
          <p:cNvSpPr/>
          <p:nvPr/>
        </p:nvSpPr>
        <p:spPr>
          <a:xfrm>
            <a:off x="6393798" y="2558899"/>
            <a:ext cx="616937" cy="2185379"/>
          </a:xfrm>
          <a:prstGeom prst="rect">
            <a:avLst/>
          </a:prstGeom>
          <a:noFill/>
          <a:ln w="28575">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8" name="Connector: Curved 17">
            <a:extLst>
              <a:ext uri="{FF2B5EF4-FFF2-40B4-BE49-F238E27FC236}">
                <a16:creationId xmlns:a16="http://schemas.microsoft.com/office/drawing/2014/main" id="{FA717A3C-AC5A-4F6A-DD06-A20CB66DABC8}"/>
              </a:ext>
            </a:extLst>
          </p:cNvPr>
          <p:cNvCxnSpPr>
            <a:cxnSpLocks/>
            <a:stCxn id="12" idx="0"/>
          </p:cNvCxnSpPr>
          <p:nvPr/>
        </p:nvCxnSpPr>
        <p:spPr>
          <a:xfrm rot="5400000" flipH="1" flipV="1">
            <a:off x="7463307" y="1056551"/>
            <a:ext cx="741308" cy="2263388"/>
          </a:xfrm>
          <a:prstGeom prst="curvedConnector2">
            <a:avLst/>
          </a:prstGeom>
          <a:ln w="38100">
            <a:solidFill>
              <a:srgbClr val="FF00FF"/>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E800893-7021-EEA0-267F-99C53A227095}"/>
              </a:ext>
            </a:extLst>
          </p:cNvPr>
          <p:cNvSpPr/>
          <p:nvPr/>
        </p:nvSpPr>
        <p:spPr>
          <a:xfrm>
            <a:off x="8965655" y="1677397"/>
            <a:ext cx="1197834" cy="4159404"/>
          </a:xfrm>
          <a:prstGeom prst="rect">
            <a:avLst/>
          </a:prstGeom>
          <a:noFill/>
          <a:ln w="12700">
            <a:solidFill>
              <a:srgbClr val="FF00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Arrow: Down 4">
            <a:extLst>
              <a:ext uri="{FF2B5EF4-FFF2-40B4-BE49-F238E27FC236}">
                <a16:creationId xmlns:a16="http://schemas.microsoft.com/office/drawing/2014/main" id="{641662C7-7809-8164-B25D-F93891E66F2D}"/>
              </a:ext>
            </a:extLst>
          </p:cNvPr>
          <p:cNvSpPr/>
          <p:nvPr/>
        </p:nvSpPr>
        <p:spPr>
          <a:xfrm rot="15528394">
            <a:off x="8895837" y="2950817"/>
            <a:ext cx="164408" cy="535138"/>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Arrow: Down 6">
            <a:extLst>
              <a:ext uri="{FF2B5EF4-FFF2-40B4-BE49-F238E27FC236}">
                <a16:creationId xmlns:a16="http://schemas.microsoft.com/office/drawing/2014/main" id="{220DD809-380B-28CE-25EA-19E0F43168F0}"/>
              </a:ext>
            </a:extLst>
          </p:cNvPr>
          <p:cNvSpPr/>
          <p:nvPr/>
        </p:nvSpPr>
        <p:spPr>
          <a:xfrm rot="14519558">
            <a:off x="8748160" y="4231929"/>
            <a:ext cx="281354" cy="1006220"/>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Arrow: Down 7">
            <a:extLst>
              <a:ext uri="{FF2B5EF4-FFF2-40B4-BE49-F238E27FC236}">
                <a16:creationId xmlns:a16="http://schemas.microsoft.com/office/drawing/2014/main" id="{2854F554-90DB-546A-439C-F19F4EE41513}"/>
              </a:ext>
            </a:extLst>
          </p:cNvPr>
          <p:cNvSpPr/>
          <p:nvPr/>
        </p:nvSpPr>
        <p:spPr>
          <a:xfrm rot="6834984">
            <a:off x="10037883" y="4154754"/>
            <a:ext cx="281354" cy="939840"/>
          </a:xfrm>
          <a:prstGeom prst="downArrow">
            <a:avLst/>
          </a:prstGeom>
          <a:solidFill>
            <a:schemeClr val="tx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56697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19E032-0CD6-EB6F-2CB4-14C411A4C650}"/>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1DBE5460-BE5D-A34D-6E35-B496D4481883}"/>
              </a:ext>
            </a:extLst>
          </p:cNvPr>
          <p:cNvSpPr>
            <a:spLocks noGrp="1"/>
          </p:cNvSpPr>
          <p:nvPr>
            <p:ph type="title"/>
          </p:nvPr>
        </p:nvSpPr>
        <p:spPr>
          <a:xfrm>
            <a:off x="647698" y="484494"/>
            <a:ext cx="5800867" cy="648567"/>
          </a:xfrm>
        </p:spPr>
        <p:txBody>
          <a:bodyPr rtlCol="0">
            <a:normAutofit fontScale="90000"/>
          </a:bodyPr>
          <a:lstStyle/>
          <a:p>
            <a:pPr rtl="0"/>
            <a:r>
              <a:rPr lang="en-GB" dirty="0"/>
              <a:t>Displays</a:t>
            </a:r>
          </a:p>
        </p:txBody>
      </p:sp>
      <p:sp>
        <p:nvSpPr>
          <p:cNvPr id="10" name="Content Placeholder 9">
            <a:extLst>
              <a:ext uri="{FF2B5EF4-FFF2-40B4-BE49-F238E27FC236}">
                <a16:creationId xmlns:a16="http://schemas.microsoft.com/office/drawing/2014/main" id="{1DB5B846-3987-ABB9-20C3-C2600E0C0628}"/>
              </a:ext>
            </a:extLst>
          </p:cNvPr>
          <p:cNvSpPr>
            <a:spLocks noGrp="1"/>
          </p:cNvSpPr>
          <p:nvPr>
            <p:ph idx="1"/>
          </p:nvPr>
        </p:nvSpPr>
        <p:spPr>
          <a:xfrm>
            <a:off x="647698" y="1387720"/>
            <a:ext cx="10351606" cy="4171567"/>
          </a:xfrm>
        </p:spPr>
        <p:txBody>
          <a:bodyPr rtlCol="0">
            <a:normAutofit/>
          </a:bodyPr>
          <a:lstStyle/>
          <a:p>
            <a:pPr rtl="0"/>
            <a:r>
              <a:rPr lang="en-GB" dirty="0"/>
              <a:t>Next, we are going to make our LCD display show some text.</a:t>
            </a:r>
          </a:p>
          <a:p>
            <a:pPr rtl="0"/>
            <a:br>
              <a:rPr lang="en-GB" dirty="0"/>
            </a:br>
            <a:r>
              <a:rPr lang="en-GB" dirty="0"/>
              <a:t>This is a little more difficult but follow the diagrams and it </a:t>
            </a:r>
            <a:r>
              <a:rPr lang="en-GB" i="1" dirty="0"/>
              <a:t>should</a:t>
            </a:r>
            <a:r>
              <a:rPr lang="en-GB" dirty="0"/>
              <a:t> work.</a:t>
            </a:r>
          </a:p>
          <a:p>
            <a:pPr rtl="0"/>
            <a:endParaRPr lang="en-GB" i="1" dirty="0"/>
          </a:p>
          <a:p>
            <a:pPr rtl="0"/>
            <a:r>
              <a:rPr lang="en-GB" dirty="0"/>
              <a:t>If you want to explore the other examples instead, the code is on the J drive, but you will have to figure out the circuits yourself! </a:t>
            </a:r>
          </a:p>
          <a:p>
            <a:pPr rtl="0"/>
            <a:endParaRPr lang="en-GB" dirty="0"/>
          </a:p>
          <a:p>
            <a:pPr rtl="0"/>
            <a:r>
              <a:rPr lang="en-GB" dirty="0"/>
              <a:t>Follow a more detailed tutorials at the Arduino project book </a:t>
            </a:r>
            <a:r>
              <a:rPr lang="en-GB" dirty="0">
                <a:hlinkClick r:id="rId3"/>
              </a:rPr>
              <a:t>here</a:t>
            </a:r>
            <a:r>
              <a:rPr lang="en-GB" dirty="0"/>
              <a:t>:</a:t>
            </a:r>
          </a:p>
          <a:p>
            <a:pPr rtl="0"/>
            <a:endParaRPr lang="en-GB" i="1" dirty="0"/>
          </a:p>
        </p:txBody>
      </p:sp>
      <p:sp>
        <p:nvSpPr>
          <p:cNvPr id="15" name="Date Placeholder 14">
            <a:extLst>
              <a:ext uri="{FF2B5EF4-FFF2-40B4-BE49-F238E27FC236}">
                <a16:creationId xmlns:a16="http://schemas.microsoft.com/office/drawing/2014/main" id="{17EE709A-210E-6A31-556E-AADD547A375F}"/>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21F85E4D-184C-6E0B-BC65-442CF1DBB74D}"/>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18</a:t>
            </a:fld>
            <a:endParaRPr lang="en-GB"/>
          </a:p>
        </p:txBody>
      </p:sp>
    </p:spTree>
    <p:extLst>
      <p:ext uri="{BB962C8B-B14F-4D97-AF65-F5344CB8AC3E}">
        <p14:creationId xmlns:p14="http://schemas.microsoft.com/office/powerpoint/2010/main" val="2179749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5D478-0C6C-195B-DB21-3E358949E3A8}"/>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891C0A44-A77C-2755-2A97-130CB2E66667}"/>
              </a:ext>
            </a:extLst>
          </p:cNvPr>
          <p:cNvSpPr>
            <a:spLocks noGrp="1"/>
          </p:cNvSpPr>
          <p:nvPr>
            <p:ph type="title"/>
          </p:nvPr>
        </p:nvSpPr>
        <p:spPr>
          <a:xfrm>
            <a:off x="647698" y="484494"/>
            <a:ext cx="5800867" cy="648567"/>
          </a:xfrm>
        </p:spPr>
        <p:txBody>
          <a:bodyPr rtlCol="0">
            <a:normAutofit fontScale="90000"/>
          </a:bodyPr>
          <a:lstStyle/>
          <a:p>
            <a:pPr rtl="0"/>
            <a:r>
              <a:rPr lang="en-GB" dirty="0"/>
              <a:t>Display Hello World!</a:t>
            </a:r>
          </a:p>
        </p:txBody>
      </p:sp>
      <p:sp>
        <p:nvSpPr>
          <p:cNvPr id="15" name="Date Placeholder 14">
            <a:extLst>
              <a:ext uri="{FF2B5EF4-FFF2-40B4-BE49-F238E27FC236}">
                <a16:creationId xmlns:a16="http://schemas.microsoft.com/office/drawing/2014/main" id="{92DDBEBD-EEE5-1B6A-06B2-4C8DEF6685F9}"/>
              </a:ext>
            </a:extLst>
          </p:cNvPr>
          <p:cNvSpPr>
            <a:spLocks noGrp="1"/>
          </p:cNvSpPr>
          <p:nvPr>
            <p:ph type="dt" sz="half" idx="10"/>
          </p:nvPr>
        </p:nvSpPr>
        <p:spPr>
          <a:xfrm>
            <a:off x="7013448" y="6355080"/>
            <a:ext cx="4352544" cy="365125"/>
          </a:xfrm>
        </p:spPr>
        <p:txBody>
          <a:bodyPr rtlCol="0"/>
          <a:lstStyle/>
          <a:p>
            <a:pPr lvl="0" rtl="0"/>
            <a:r>
              <a:rPr lang="en-GB" dirty="0"/>
              <a:t>2025</a:t>
            </a:r>
          </a:p>
        </p:txBody>
      </p:sp>
      <p:sp>
        <p:nvSpPr>
          <p:cNvPr id="17" name="Slide Number Placeholder 16">
            <a:extLst>
              <a:ext uri="{FF2B5EF4-FFF2-40B4-BE49-F238E27FC236}">
                <a16:creationId xmlns:a16="http://schemas.microsoft.com/office/drawing/2014/main" id="{AF784E24-C7AE-CFBF-76EF-ABD91D687480}"/>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19</a:t>
            </a:fld>
            <a:endParaRPr lang="en-GB"/>
          </a:p>
        </p:txBody>
      </p:sp>
      <p:sp>
        <p:nvSpPr>
          <p:cNvPr id="6" name="Content Placeholder 9">
            <a:extLst>
              <a:ext uri="{FF2B5EF4-FFF2-40B4-BE49-F238E27FC236}">
                <a16:creationId xmlns:a16="http://schemas.microsoft.com/office/drawing/2014/main" id="{2FFC0D95-B687-5A7A-2491-9A0CC9167FFD}"/>
              </a:ext>
            </a:extLst>
          </p:cNvPr>
          <p:cNvSpPr>
            <a:spLocks noGrp="1"/>
          </p:cNvSpPr>
          <p:nvPr>
            <p:ph idx="1"/>
          </p:nvPr>
        </p:nvSpPr>
        <p:spPr>
          <a:xfrm>
            <a:off x="647698" y="1659390"/>
            <a:ext cx="6447105" cy="3963937"/>
          </a:xfrm>
        </p:spPr>
        <p:txBody>
          <a:bodyPr rtlCol="0">
            <a:normAutofit/>
          </a:bodyPr>
          <a:lstStyle/>
          <a:p>
            <a:pPr marL="342900" indent="-342900" rtl="0">
              <a:buFont typeface="Arial" panose="020B0604020202020204" pitchFamily="34" charset="0"/>
              <a:buChar char="•"/>
            </a:pPr>
            <a:r>
              <a:rPr lang="en-GB" b="1" dirty="0"/>
              <a:t>Copy the code </a:t>
            </a:r>
            <a:r>
              <a:rPr lang="en-GB" dirty="0"/>
              <a:t>from the J drive into your IDE and </a:t>
            </a:r>
            <a:r>
              <a:rPr lang="en-GB" b="1" dirty="0"/>
              <a:t>upload </a:t>
            </a:r>
            <a:r>
              <a:rPr lang="en-GB" dirty="0"/>
              <a:t>it to the Arduino.</a:t>
            </a:r>
          </a:p>
          <a:p>
            <a:pPr marL="342900" indent="-342900" rtl="0">
              <a:buFont typeface="Arial" panose="020B0604020202020204" pitchFamily="34" charset="0"/>
              <a:buChar char="•"/>
            </a:pPr>
            <a:r>
              <a:rPr lang="en-GB" b="1" dirty="0"/>
              <a:t>Set up your circuit </a:t>
            </a:r>
            <a:r>
              <a:rPr lang="en-GB" dirty="0"/>
              <a:t>like the one on the </a:t>
            </a:r>
            <a:r>
              <a:rPr lang="en-GB" b="1" dirty="0"/>
              <a:t>next slide</a:t>
            </a:r>
            <a:r>
              <a:rPr lang="en-GB" dirty="0"/>
              <a:t>.</a:t>
            </a:r>
          </a:p>
          <a:p>
            <a:pPr marL="342900" indent="-342900" rtl="0">
              <a:buFont typeface="Arial" panose="020B0604020202020204" pitchFamily="34" charset="0"/>
              <a:buChar char="•"/>
            </a:pPr>
            <a:r>
              <a:rPr lang="en-GB" dirty="0"/>
              <a:t>Click the reset button on your Arduino to </a:t>
            </a:r>
            <a:r>
              <a:rPr lang="en-GB" b="1" dirty="0"/>
              <a:t>restart it</a:t>
            </a:r>
            <a:r>
              <a:rPr lang="en-GB" dirty="0"/>
              <a:t>.</a:t>
            </a:r>
          </a:p>
          <a:p>
            <a:pPr marL="342900" indent="-342900" rtl="0">
              <a:buFont typeface="Arial" panose="020B0604020202020204" pitchFamily="34" charset="0"/>
              <a:buChar char="•"/>
            </a:pPr>
            <a:r>
              <a:rPr lang="en-GB" dirty="0"/>
              <a:t>You should see the </a:t>
            </a:r>
            <a:r>
              <a:rPr lang="en-GB" b="1" dirty="0"/>
              <a:t>LCD Display </a:t>
            </a:r>
            <a:r>
              <a:rPr lang="en-GB" dirty="0"/>
              <a:t>says Hello World!</a:t>
            </a:r>
            <a:endParaRPr lang="en-GB" b="1" dirty="0"/>
          </a:p>
        </p:txBody>
      </p:sp>
    </p:spTree>
    <p:extLst>
      <p:ext uri="{BB962C8B-B14F-4D97-AF65-F5344CB8AC3E}">
        <p14:creationId xmlns:p14="http://schemas.microsoft.com/office/powerpoint/2010/main" val="391112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649045" y="365124"/>
            <a:ext cx="9523655" cy="1501327"/>
          </a:xfrm>
        </p:spPr>
        <p:txBody>
          <a:bodyPr rtlCol="0" anchor="b">
            <a:normAutofit/>
          </a:bodyPr>
          <a:lstStyle/>
          <a:p>
            <a:pPr rtl="0"/>
            <a:r>
              <a:rPr lang="ga-IE">
                <a:solidFill>
                  <a:srgbClr val="FFFFFF"/>
                </a:solidFill>
              </a:rPr>
              <a:t>What we will cover</a:t>
            </a:r>
            <a:endParaRPr lang="en-GB">
              <a:solidFill>
                <a:srgbClr val="FFFFFF"/>
              </a:solidFill>
            </a:endParaRPr>
          </a:p>
        </p:txBody>
      </p:sp>
      <p:pic>
        <p:nvPicPr>
          <p:cNvPr id="8" name="Picture Placeholder 7" descr="A close-up of a blue electronic device&#10;&#10;AI-generated content may be incorrect.">
            <a:extLst>
              <a:ext uri="{FF2B5EF4-FFF2-40B4-BE49-F238E27FC236}">
                <a16:creationId xmlns:a16="http://schemas.microsoft.com/office/drawing/2014/main" id="{ED07B0A0-A90F-F35E-C9C8-39951B755917}"/>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8438" r="8438"/>
          <a:stretch/>
        </p:blipFill>
        <p:spPr>
          <a:xfrm>
            <a:off x="30" y="2286000"/>
            <a:ext cx="5067240" cy="4572000"/>
          </a:xfrm>
          <a:noFill/>
        </p:spPr>
      </p:pic>
      <p:sp>
        <p:nvSpPr>
          <p:cNvPr id="18" name="Text Placeholder 17">
            <a:extLst>
              <a:ext uri="{FF2B5EF4-FFF2-40B4-BE49-F238E27FC236}">
                <a16:creationId xmlns:a16="http://schemas.microsoft.com/office/drawing/2014/main" id="{87F2C169-25EA-4609-BC8A-BCA7C433EEE4}"/>
              </a:ext>
            </a:extLst>
          </p:cNvPr>
          <p:cNvSpPr>
            <a:spLocks noGrp="1"/>
          </p:cNvSpPr>
          <p:nvPr>
            <p:ph idx="1"/>
          </p:nvPr>
        </p:nvSpPr>
        <p:spPr>
          <a:xfrm>
            <a:off x="5819887" y="2899186"/>
            <a:ext cx="5610113" cy="3284359"/>
          </a:xfrm>
        </p:spPr>
        <p:txBody>
          <a:bodyPr rtlCol="0">
            <a:normAutofit/>
          </a:bodyPr>
          <a:lstStyle/>
          <a:p>
            <a:pPr marL="342900" indent="-342900" rtl="0">
              <a:buFont typeface="Arial" panose="020B0604020202020204" pitchFamily="34" charset="0"/>
              <a:buChar char="•"/>
            </a:pPr>
            <a:r>
              <a:rPr lang="ga-IE" dirty="0"/>
              <a:t>What Arduinos </a:t>
            </a:r>
            <a:r>
              <a:rPr lang="ga-IE" i="1" dirty="0"/>
              <a:t>actually</a:t>
            </a:r>
            <a:r>
              <a:rPr lang="ga-IE" dirty="0"/>
              <a:t> are.</a:t>
            </a:r>
          </a:p>
          <a:p>
            <a:pPr marL="342900" indent="-342900">
              <a:buFont typeface="Arial" panose="020B0604020202020204" pitchFamily="34" charset="0"/>
              <a:buChar char="•"/>
            </a:pPr>
            <a:r>
              <a:rPr lang="ga-IE" dirty="0"/>
              <a:t>What you can make with them. </a:t>
            </a:r>
          </a:p>
          <a:p>
            <a:pPr marL="342900" indent="-342900">
              <a:buFont typeface="Arial" panose="020B0604020202020204" pitchFamily="34" charset="0"/>
              <a:buChar char="•"/>
            </a:pPr>
            <a:r>
              <a:rPr lang="ga-IE" dirty="0"/>
              <a:t>How to program with them.</a:t>
            </a:r>
            <a:endParaRPr lang="en-GB" dirty="0"/>
          </a:p>
          <a:p>
            <a:pPr marL="342900" indent="-342900" rtl="0">
              <a:buFont typeface="Arial" panose="020B0604020202020204" pitchFamily="34" charset="0"/>
              <a:buChar char="•"/>
            </a:pPr>
            <a:r>
              <a:rPr lang="ga-IE" dirty="0"/>
              <a:t>Doing even cooler stuff with them.</a:t>
            </a:r>
            <a:endParaRPr lang="en-GB" dirty="0"/>
          </a:p>
        </p:txBody>
      </p:sp>
      <p:sp>
        <p:nvSpPr>
          <p:cNvPr id="19" name="Date Placeholder 18">
            <a:extLst>
              <a:ext uri="{FF2B5EF4-FFF2-40B4-BE49-F238E27FC236}">
                <a16:creationId xmlns:a16="http://schemas.microsoft.com/office/drawing/2014/main" id="{CE93697D-BFA2-4D84-A860-BA620414419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dirty="0">
                <a:solidFill>
                  <a:prstClr val="black"/>
                </a:solidFill>
              </a:rPr>
              <a:t>20</a:t>
            </a:r>
            <a:r>
              <a:rPr lang="ga-IE" dirty="0">
                <a:solidFill>
                  <a:prstClr val="black"/>
                </a:solidFill>
              </a:rPr>
              <a:t>25</a:t>
            </a:r>
            <a:endParaRPr lang="en-GB" dirty="0">
              <a:solidFill>
                <a:prstClr val="black"/>
              </a:solidFill>
            </a:endParaRP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2</a:t>
            </a:fld>
            <a:endParaRPr lang="en-GB">
              <a:solidFill>
                <a:prstClr val="black"/>
              </a:solidFill>
            </a:endParaRPr>
          </a:p>
        </p:txBody>
      </p:sp>
    </p:spTree>
    <p:extLst>
      <p:ext uri="{BB962C8B-B14F-4D97-AF65-F5344CB8AC3E}">
        <p14:creationId xmlns:p14="http://schemas.microsoft.com/office/powerpoint/2010/main" val="2106347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BD7054-EC89-DBCE-B03B-8FCB80A9C8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B1BE73-AF99-52C9-A811-DD32E289412D}"/>
              </a:ext>
            </a:extLst>
          </p:cNvPr>
          <p:cNvSpPr>
            <a:spLocks noGrp="1"/>
          </p:cNvSpPr>
          <p:nvPr>
            <p:ph type="title"/>
          </p:nvPr>
        </p:nvSpPr>
        <p:spPr>
          <a:xfrm>
            <a:off x="647698" y="484494"/>
            <a:ext cx="10253128" cy="584651"/>
          </a:xfrm>
        </p:spPr>
        <p:txBody>
          <a:bodyPr>
            <a:normAutofit fontScale="90000"/>
          </a:bodyPr>
          <a:lstStyle/>
          <a:p>
            <a:r>
              <a:rPr lang="en-GB" dirty="0"/>
              <a:t>LCD Display Circuit Diagram</a:t>
            </a:r>
          </a:p>
        </p:txBody>
      </p:sp>
      <p:sp>
        <p:nvSpPr>
          <p:cNvPr id="9" name="Date Placeholder 8">
            <a:extLst>
              <a:ext uri="{FF2B5EF4-FFF2-40B4-BE49-F238E27FC236}">
                <a16:creationId xmlns:a16="http://schemas.microsoft.com/office/drawing/2014/main" id="{CEF791F6-739A-9BB9-A9ED-232046E2C93C}"/>
              </a:ext>
            </a:extLst>
          </p:cNvPr>
          <p:cNvSpPr>
            <a:spLocks noGrp="1"/>
          </p:cNvSpPr>
          <p:nvPr>
            <p:ph type="dt" sz="half" idx="10"/>
          </p:nvPr>
        </p:nvSpPr>
        <p:spPr/>
        <p:txBody>
          <a:bodyPr/>
          <a:lstStyle/>
          <a:p>
            <a:pPr rtl="0">
              <a:defRPr/>
            </a:pPr>
            <a:r>
              <a:rPr lang="en-GB" noProof="0" dirty="0">
                <a:solidFill>
                  <a:prstClr val="black"/>
                </a:solidFill>
              </a:rPr>
              <a:t>2025</a:t>
            </a:r>
          </a:p>
        </p:txBody>
      </p:sp>
      <p:sp>
        <p:nvSpPr>
          <p:cNvPr id="10" name="Slide Number Placeholder 9">
            <a:extLst>
              <a:ext uri="{FF2B5EF4-FFF2-40B4-BE49-F238E27FC236}">
                <a16:creationId xmlns:a16="http://schemas.microsoft.com/office/drawing/2014/main" id="{2083B879-9D1A-6743-99F6-6A1EDCFCCEF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13" name="TextBox 12">
            <a:extLst>
              <a:ext uri="{FF2B5EF4-FFF2-40B4-BE49-F238E27FC236}">
                <a16:creationId xmlns:a16="http://schemas.microsoft.com/office/drawing/2014/main" id="{DD89A925-DAA2-4EF5-BEA2-12F449A35D76}"/>
              </a:ext>
            </a:extLst>
          </p:cNvPr>
          <p:cNvSpPr txBox="1"/>
          <p:nvPr/>
        </p:nvSpPr>
        <p:spPr>
          <a:xfrm>
            <a:off x="7752522" y="1201341"/>
            <a:ext cx="4169848" cy="2415661"/>
          </a:xfrm>
          <a:prstGeom prst="rect">
            <a:avLst/>
          </a:prstGeom>
          <a:noFill/>
        </p:spPr>
        <p:txBody>
          <a:bodyPr wrap="square" rtlCol="0">
            <a:spAutoFit/>
          </a:bodyPr>
          <a:lstStyle/>
          <a:p>
            <a:pPr>
              <a:lnSpc>
                <a:spcPct val="150000"/>
              </a:lnSpc>
            </a:pPr>
            <a:r>
              <a:rPr lang="en-GB" b="1" dirty="0"/>
              <a:t>Legend</a:t>
            </a:r>
          </a:p>
          <a:p>
            <a:pPr>
              <a:lnSpc>
                <a:spcPct val="150000"/>
              </a:lnSpc>
            </a:pPr>
            <a:r>
              <a:rPr lang="en-GB" dirty="0"/>
              <a:t>Red: 5V</a:t>
            </a:r>
          </a:p>
          <a:p>
            <a:pPr>
              <a:lnSpc>
                <a:spcPct val="150000"/>
              </a:lnSpc>
            </a:pPr>
            <a:r>
              <a:rPr lang="en-GB" dirty="0"/>
              <a:t>Black: GND</a:t>
            </a:r>
          </a:p>
          <a:p>
            <a:pPr>
              <a:lnSpc>
                <a:spcPct val="150000"/>
              </a:lnSpc>
            </a:pPr>
            <a:r>
              <a:rPr lang="en-GB" dirty="0"/>
              <a:t>Yellow: Data</a:t>
            </a:r>
          </a:p>
          <a:p>
            <a:pPr>
              <a:lnSpc>
                <a:spcPct val="150000"/>
              </a:lnSpc>
            </a:pPr>
            <a:r>
              <a:rPr lang="en-GB" dirty="0"/>
              <a:t>(see the website below for more info)</a:t>
            </a:r>
          </a:p>
          <a:p>
            <a:pPr>
              <a:lnSpc>
                <a:spcPct val="150000"/>
              </a:lnSpc>
            </a:pPr>
            <a:r>
              <a:rPr lang="en-GB" sz="1200" i="1" dirty="0">
                <a:hlinkClick r:id="rId2"/>
              </a:rPr>
              <a:t>https://docs.arduino.cc/learn/electronics/lcd-displays/</a:t>
            </a:r>
            <a:endParaRPr lang="en-GB" sz="1200" dirty="0"/>
          </a:p>
        </p:txBody>
      </p:sp>
      <p:pic>
        <p:nvPicPr>
          <p:cNvPr id="6" name="Picture 5" descr="A circuit board with wires connected to it">
            <a:extLst>
              <a:ext uri="{FF2B5EF4-FFF2-40B4-BE49-F238E27FC236}">
                <a16:creationId xmlns:a16="http://schemas.microsoft.com/office/drawing/2014/main" id="{FF33F9E8-9F0F-E04C-99FD-B10175FBC7C1}"/>
              </a:ext>
            </a:extLst>
          </p:cNvPr>
          <p:cNvPicPr>
            <a:picLocks noChangeAspect="1"/>
          </p:cNvPicPr>
          <p:nvPr/>
        </p:nvPicPr>
        <p:blipFill>
          <a:blip r:embed="rId3"/>
          <a:stretch>
            <a:fillRect/>
          </a:stretch>
        </p:blipFill>
        <p:spPr>
          <a:xfrm>
            <a:off x="219565" y="1742662"/>
            <a:ext cx="7532957" cy="4194314"/>
          </a:xfrm>
          <a:prstGeom prst="rect">
            <a:avLst/>
          </a:prstGeom>
        </p:spPr>
      </p:pic>
    </p:spTree>
    <p:extLst>
      <p:ext uri="{BB962C8B-B14F-4D97-AF65-F5344CB8AC3E}">
        <p14:creationId xmlns:p14="http://schemas.microsoft.com/office/powerpoint/2010/main" val="3520406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rtlCol="0"/>
          <a:lstStyle/>
          <a:p>
            <a:pPr rtl="0"/>
            <a:r>
              <a:rPr lang="en-GB" dirty="0"/>
              <a:t>Introduction</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26513" y="2899186"/>
            <a:ext cx="5610113" cy="3284359"/>
          </a:xfrm>
        </p:spPr>
        <p:txBody>
          <a:bodyPr rtlCol="0">
            <a:normAutofit/>
          </a:bodyPr>
          <a:lstStyle/>
          <a:p>
            <a:pPr rtl="0"/>
            <a:r>
              <a:rPr lang="ga-IE" sz="2000" dirty="0"/>
              <a:t>Arduino (the company) make special kinds of computers called </a:t>
            </a:r>
            <a:r>
              <a:rPr lang="ga-IE" sz="2000" b="1" dirty="0"/>
              <a:t>Microcontrollers.</a:t>
            </a:r>
          </a:p>
          <a:p>
            <a:pPr rtl="0"/>
            <a:r>
              <a:rPr lang="ga-IE" sz="2000" dirty="0"/>
              <a:t>They are small, modular computers that can be programmed to do basically anything.</a:t>
            </a:r>
          </a:p>
          <a:p>
            <a:pPr rtl="0"/>
            <a:r>
              <a:rPr lang="ga-IE" sz="2000" dirty="0"/>
              <a:t>Arduino make many kinds of microcontrollers, some even have WiFi, Bluetooth and Screens!</a:t>
            </a:r>
          </a:p>
          <a:p>
            <a:pPr rtl="0"/>
            <a:r>
              <a:rPr lang="ga-IE" sz="2000" dirty="0"/>
              <a:t>We are using the </a:t>
            </a:r>
            <a:r>
              <a:rPr lang="ga-IE" sz="2000" b="1" dirty="0"/>
              <a:t>Arduino Uno </a:t>
            </a:r>
            <a:r>
              <a:rPr lang="ga-IE" sz="2000" dirty="0"/>
              <a:t>today.</a:t>
            </a:r>
            <a:endParaRPr lang="en-GB" sz="2000" b="1" dirty="0"/>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rtlCol="0"/>
          <a:lstStyle/>
          <a:p>
            <a:pPr lvl="0" rtl="0"/>
            <a:fld id="{244D815C-8BF3-4ECF-A945-A2A7C2983AF9}" type="slidenum">
              <a:rPr lang="en-GB" smtClean="0"/>
              <a:pPr lvl="0"/>
              <a:t>3</a:t>
            </a:fld>
            <a:endParaRPr lang="en-GB"/>
          </a:p>
        </p:txBody>
      </p:sp>
      <p:pic>
        <p:nvPicPr>
          <p:cNvPr id="9" name="Picture Placeholder 8" descr="A blue circuit board with many small metal pins">
            <a:extLst>
              <a:ext uri="{FF2B5EF4-FFF2-40B4-BE49-F238E27FC236}">
                <a16:creationId xmlns:a16="http://schemas.microsoft.com/office/drawing/2014/main" id="{159B88E3-D84E-8F42-A70F-469C3AE4C7D1}"/>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6836" t="-5224" r="-7295" b="-1"/>
          <a:stretch>
            <a:fillRect/>
          </a:stretch>
        </p:blipFill>
        <p:spPr>
          <a:xfrm>
            <a:off x="114300" y="2214666"/>
            <a:ext cx="3311370" cy="2428667"/>
          </a:xfrm>
        </p:spPr>
      </p:pic>
      <p:pic>
        <p:nvPicPr>
          <p:cNvPr id="15" name="Picture 14" descr="A blue circuit board with black and silver components&#10;&#10;AI-generated content may be incorrect.">
            <a:extLst>
              <a:ext uri="{FF2B5EF4-FFF2-40B4-BE49-F238E27FC236}">
                <a16:creationId xmlns:a16="http://schemas.microsoft.com/office/drawing/2014/main" id="{58096FBB-56E8-9323-3372-79616C9A7F0A}"/>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519701" y="4208780"/>
            <a:ext cx="3068329" cy="2328862"/>
          </a:xfrm>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EF094-221E-F0B9-24B9-D697B74229DB}"/>
            </a:ext>
          </a:extLst>
        </p:cNvPr>
        <p:cNvGrpSpPr/>
        <p:nvPr/>
      </p:nvGrpSpPr>
      <p:grpSpPr>
        <a:xfrm>
          <a:off x="0" y="0"/>
          <a:ext cx="0" cy="0"/>
          <a:chOff x="0" y="0"/>
          <a:chExt cx="0" cy="0"/>
        </a:xfrm>
      </p:grpSpPr>
      <p:sp>
        <p:nvSpPr>
          <p:cNvPr id="18" name="Title 17">
            <a:extLst>
              <a:ext uri="{FF2B5EF4-FFF2-40B4-BE49-F238E27FC236}">
                <a16:creationId xmlns:a16="http://schemas.microsoft.com/office/drawing/2014/main" id="{B1692ABC-2DCD-E668-0D00-673390254837}"/>
              </a:ext>
            </a:extLst>
          </p:cNvPr>
          <p:cNvSpPr>
            <a:spLocks noGrp="1"/>
          </p:cNvSpPr>
          <p:nvPr>
            <p:ph type="title"/>
          </p:nvPr>
        </p:nvSpPr>
        <p:spPr>
          <a:xfrm>
            <a:off x="1002983" y="194783"/>
            <a:ext cx="9421177" cy="769493"/>
          </a:xfrm>
        </p:spPr>
        <p:txBody>
          <a:bodyPr rtlCol="0" anchor="ctr">
            <a:normAutofit/>
          </a:bodyPr>
          <a:lstStyle/>
          <a:p>
            <a:pPr rtl="0">
              <a:lnSpc>
                <a:spcPct val="90000"/>
              </a:lnSpc>
            </a:pPr>
            <a:r>
              <a:rPr lang="ga-IE"/>
              <a:t>Uses for Arduino</a:t>
            </a:r>
            <a:endParaRPr lang="en-GB"/>
          </a:p>
        </p:txBody>
      </p:sp>
      <p:sp>
        <p:nvSpPr>
          <p:cNvPr id="4" name="Date Placeholder 3">
            <a:extLst>
              <a:ext uri="{FF2B5EF4-FFF2-40B4-BE49-F238E27FC236}">
                <a16:creationId xmlns:a16="http://schemas.microsoft.com/office/drawing/2014/main" id="{0015E335-80D2-124C-E05F-673B6DF7F8E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a:solidFill>
                  <a:prstClr val="black"/>
                </a:solidFill>
              </a:rPr>
              <a:t>20</a:t>
            </a:r>
            <a:r>
              <a:rPr lang="ga-IE">
                <a:solidFill>
                  <a:prstClr val="black"/>
                </a:solidFill>
              </a:rPr>
              <a:t>25</a:t>
            </a:r>
            <a:endParaRPr lang="en-GB">
              <a:solidFill>
                <a:prstClr val="black"/>
              </a:solidFill>
            </a:endParaRPr>
          </a:p>
        </p:txBody>
      </p:sp>
      <p:sp>
        <p:nvSpPr>
          <p:cNvPr id="5" name="Slide Number Placeholder 4">
            <a:extLst>
              <a:ext uri="{FF2B5EF4-FFF2-40B4-BE49-F238E27FC236}">
                <a16:creationId xmlns:a16="http://schemas.microsoft.com/office/drawing/2014/main" id="{DFCCD360-E4CF-6CF6-6FE9-6DAA5B6B59B0}"/>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4</a:t>
            </a:fld>
            <a:endParaRPr lang="en-GB">
              <a:solidFill>
                <a:prstClr val="black"/>
              </a:solidFill>
            </a:endParaRPr>
          </a:p>
        </p:txBody>
      </p:sp>
      <p:graphicFrame>
        <p:nvGraphicFramePr>
          <p:cNvPr id="21" name="Content Placeholder 18">
            <a:extLst>
              <a:ext uri="{FF2B5EF4-FFF2-40B4-BE49-F238E27FC236}">
                <a16:creationId xmlns:a16="http://schemas.microsoft.com/office/drawing/2014/main" id="{2C3D3949-FBAF-C810-2A66-96134B25A0D5}"/>
              </a:ext>
            </a:extLst>
          </p:cNvPr>
          <p:cNvGraphicFramePr>
            <a:graphicFrameLocks noGrp="1"/>
          </p:cNvGraphicFramePr>
          <p:nvPr>
            <p:ph sz="quarter" idx="14"/>
            <p:extLst>
              <p:ext uri="{D42A27DB-BD31-4B8C-83A1-F6EECF244321}">
                <p14:modId xmlns:p14="http://schemas.microsoft.com/office/powerpoint/2010/main" val="2784422912"/>
              </p:ext>
            </p:extLst>
          </p:nvPr>
        </p:nvGraphicFramePr>
        <p:xfrm>
          <a:off x="984790" y="3106048"/>
          <a:ext cx="10328275" cy="32471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A2DE178C-BBAA-CFC8-7855-03C23AED02D3}"/>
              </a:ext>
            </a:extLst>
          </p:cNvPr>
          <p:cNvSpPr txBox="1"/>
          <p:nvPr/>
        </p:nvSpPr>
        <p:spPr>
          <a:xfrm>
            <a:off x="589722" y="1351722"/>
            <a:ext cx="10776270" cy="1754326"/>
          </a:xfrm>
          <a:prstGeom prst="rect">
            <a:avLst/>
          </a:prstGeom>
          <a:noFill/>
        </p:spPr>
        <p:txBody>
          <a:bodyPr wrap="square" rtlCol="0">
            <a:spAutoFit/>
          </a:bodyPr>
          <a:lstStyle/>
          <a:p>
            <a:r>
              <a:rPr lang="ga-IE" dirty="0"/>
              <a:t>Arduinos are used in thousands of projects all the time. They are pretty cheap compared to other options like Raspberry Pi’s and you can get so many different versions of them for different things.</a:t>
            </a:r>
          </a:p>
          <a:p>
            <a:endParaRPr lang="ga-IE" dirty="0"/>
          </a:p>
          <a:p>
            <a:r>
              <a:rPr lang="ga-IE" dirty="0"/>
              <a:t>Some come with WiFi and can connect and communicate over your networks. This works great for some projects that need to be wireless.</a:t>
            </a:r>
            <a:endParaRPr lang="en-US" dirty="0"/>
          </a:p>
          <a:p>
            <a:endParaRPr lang="en-GB" dirty="0"/>
          </a:p>
        </p:txBody>
      </p:sp>
    </p:spTree>
    <p:extLst>
      <p:ext uri="{BB962C8B-B14F-4D97-AF65-F5344CB8AC3E}">
        <p14:creationId xmlns:p14="http://schemas.microsoft.com/office/powerpoint/2010/main" val="84967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6131A-0DB0-B7D8-2499-E6079FD69BAB}"/>
            </a:ext>
          </a:extLst>
        </p:cNvPr>
        <p:cNvGrpSpPr/>
        <p:nvPr/>
      </p:nvGrpSpPr>
      <p:grpSpPr>
        <a:xfrm>
          <a:off x="0" y="0"/>
          <a:ext cx="0" cy="0"/>
          <a:chOff x="0" y="0"/>
          <a:chExt cx="0" cy="0"/>
        </a:xfrm>
      </p:grpSpPr>
      <p:sp>
        <p:nvSpPr>
          <p:cNvPr id="41" name="Title 40">
            <a:extLst>
              <a:ext uri="{FF2B5EF4-FFF2-40B4-BE49-F238E27FC236}">
                <a16:creationId xmlns:a16="http://schemas.microsoft.com/office/drawing/2014/main" id="{B2BADEE4-6F46-6731-218E-224FD0F273D8}"/>
              </a:ext>
            </a:extLst>
          </p:cNvPr>
          <p:cNvSpPr>
            <a:spLocks noGrp="1"/>
          </p:cNvSpPr>
          <p:nvPr>
            <p:ph type="title"/>
          </p:nvPr>
        </p:nvSpPr>
        <p:spPr>
          <a:xfrm>
            <a:off x="1879600" y="183988"/>
            <a:ext cx="9406372" cy="803380"/>
          </a:xfrm>
        </p:spPr>
        <p:txBody>
          <a:bodyPr rtlCol="0">
            <a:normAutofit fontScale="90000"/>
          </a:bodyPr>
          <a:lstStyle/>
          <a:p>
            <a:pPr rtl="0"/>
            <a:r>
              <a:rPr lang="ga-IE" dirty="0"/>
              <a:t>Programming</a:t>
            </a:r>
            <a:endParaRPr lang="en-GB" dirty="0"/>
          </a:p>
        </p:txBody>
      </p:sp>
      <p:sp>
        <p:nvSpPr>
          <p:cNvPr id="12" name="Text Placeholder 11">
            <a:extLst>
              <a:ext uri="{FF2B5EF4-FFF2-40B4-BE49-F238E27FC236}">
                <a16:creationId xmlns:a16="http://schemas.microsoft.com/office/drawing/2014/main" id="{446E666E-12AF-BD1D-575C-79D760599598}"/>
              </a:ext>
            </a:extLst>
          </p:cNvPr>
          <p:cNvSpPr>
            <a:spLocks noGrp="1"/>
          </p:cNvSpPr>
          <p:nvPr>
            <p:ph type="body" sz="quarter" idx="14"/>
          </p:nvPr>
        </p:nvSpPr>
        <p:spPr>
          <a:xfrm>
            <a:off x="851300" y="1764193"/>
            <a:ext cx="3327366" cy="597604"/>
          </a:xfrm>
        </p:spPr>
        <p:txBody>
          <a:bodyPr rtlCol="0"/>
          <a:lstStyle/>
          <a:p>
            <a:pPr rtl="0"/>
            <a:r>
              <a:rPr lang="ga-IE" dirty="0"/>
              <a:t>What we use</a:t>
            </a:r>
            <a:endParaRPr lang="en-GB" dirty="0"/>
          </a:p>
        </p:txBody>
      </p:sp>
      <p:sp>
        <p:nvSpPr>
          <p:cNvPr id="11" name="Content Placeholder 10">
            <a:extLst>
              <a:ext uri="{FF2B5EF4-FFF2-40B4-BE49-F238E27FC236}">
                <a16:creationId xmlns:a16="http://schemas.microsoft.com/office/drawing/2014/main" id="{A3351234-55C9-5431-7A62-21588B679262}"/>
              </a:ext>
            </a:extLst>
          </p:cNvPr>
          <p:cNvSpPr>
            <a:spLocks noGrp="1"/>
          </p:cNvSpPr>
          <p:nvPr>
            <p:ph type="body" sz="quarter" idx="19"/>
          </p:nvPr>
        </p:nvSpPr>
        <p:spPr>
          <a:xfrm>
            <a:off x="851193" y="2374899"/>
            <a:ext cx="3327366" cy="3485573"/>
          </a:xfrm>
        </p:spPr>
        <p:txBody>
          <a:bodyPr rtlCol="0">
            <a:normAutofit/>
          </a:bodyPr>
          <a:lstStyle/>
          <a:p>
            <a:pPr lvl="0" rtl="0"/>
            <a:r>
              <a:rPr lang="ga-IE" dirty="0"/>
              <a:t>Arduinos are programmed in </a:t>
            </a:r>
            <a:r>
              <a:rPr lang="ga-IE" b="1" dirty="0"/>
              <a:t>sketch</a:t>
            </a:r>
            <a:endParaRPr lang="en-GB" dirty="0"/>
          </a:p>
          <a:p>
            <a:pPr lvl="0" rtl="0"/>
            <a:r>
              <a:rPr lang="ga-IE" dirty="0"/>
              <a:t>The language is pretty similar to </a:t>
            </a:r>
            <a:r>
              <a:rPr lang="ga-IE" b="1" dirty="0"/>
              <a:t>C / C++</a:t>
            </a:r>
            <a:endParaRPr lang="en-GB" b="1" dirty="0"/>
          </a:p>
          <a:p>
            <a:pPr lvl="0" rtl="0"/>
            <a:r>
              <a:rPr lang="ga-IE" dirty="0"/>
              <a:t>Sketch is a lot easier to use for projects and has </a:t>
            </a:r>
            <a:r>
              <a:rPr lang="ga-IE" b="1" dirty="0"/>
              <a:t>libraries</a:t>
            </a:r>
            <a:r>
              <a:rPr lang="ga-IE" dirty="0"/>
              <a:t> to help you do things.</a:t>
            </a:r>
            <a:endParaRPr lang="en-GB" dirty="0"/>
          </a:p>
        </p:txBody>
      </p:sp>
      <p:sp>
        <p:nvSpPr>
          <p:cNvPr id="16" name="Text Placeholder 15">
            <a:extLst>
              <a:ext uri="{FF2B5EF4-FFF2-40B4-BE49-F238E27FC236}">
                <a16:creationId xmlns:a16="http://schemas.microsoft.com/office/drawing/2014/main" id="{16B1786A-C121-539E-D3C9-621F8C019889}"/>
              </a:ext>
            </a:extLst>
          </p:cNvPr>
          <p:cNvSpPr>
            <a:spLocks noGrp="1"/>
          </p:cNvSpPr>
          <p:nvPr>
            <p:ph type="body" sz="quarter" idx="18"/>
          </p:nvPr>
        </p:nvSpPr>
        <p:spPr>
          <a:xfrm>
            <a:off x="4432317" y="1764193"/>
            <a:ext cx="3327366" cy="597604"/>
          </a:xfrm>
        </p:spPr>
        <p:txBody>
          <a:bodyPr rtlCol="0"/>
          <a:lstStyle/>
          <a:p>
            <a:pPr rtl="0"/>
            <a:r>
              <a:rPr lang="ga-IE" dirty="0"/>
              <a:t>How it works</a:t>
            </a:r>
            <a:endParaRPr lang="en-GB" dirty="0"/>
          </a:p>
        </p:txBody>
      </p:sp>
      <p:sp>
        <p:nvSpPr>
          <p:cNvPr id="13" name="Content Placeholder 12">
            <a:extLst>
              <a:ext uri="{FF2B5EF4-FFF2-40B4-BE49-F238E27FC236}">
                <a16:creationId xmlns:a16="http://schemas.microsoft.com/office/drawing/2014/main" id="{74194B2E-1ECB-6700-2E0C-8ACD31AF4AEF}"/>
              </a:ext>
            </a:extLst>
          </p:cNvPr>
          <p:cNvSpPr>
            <a:spLocks noGrp="1"/>
          </p:cNvSpPr>
          <p:nvPr>
            <p:ph type="body" sz="quarter" idx="20"/>
          </p:nvPr>
        </p:nvSpPr>
        <p:spPr>
          <a:xfrm>
            <a:off x="4432317" y="2374899"/>
            <a:ext cx="3327366" cy="3485573"/>
          </a:xfrm>
        </p:spPr>
        <p:txBody>
          <a:bodyPr rtlCol="0">
            <a:normAutofit/>
          </a:bodyPr>
          <a:lstStyle/>
          <a:p>
            <a:pPr rtl="0"/>
            <a:r>
              <a:rPr lang="ga-IE" dirty="0"/>
              <a:t>First you write your code in the </a:t>
            </a:r>
            <a:r>
              <a:rPr lang="ga-IE" b="1" dirty="0"/>
              <a:t>Arduino IDE</a:t>
            </a:r>
            <a:endParaRPr lang="en-GB" b="1" dirty="0"/>
          </a:p>
          <a:p>
            <a:pPr rtl="0"/>
            <a:r>
              <a:rPr lang="ga-IE" dirty="0"/>
              <a:t>Then you</a:t>
            </a:r>
            <a:r>
              <a:rPr lang="ga-IE" b="1" dirty="0"/>
              <a:t> verify</a:t>
            </a:r>
            <a:r>
              <a:rPr lang="ga-IE" dirty="0"/>
              <a:t> your code to make sure you dont have any errors</a:t>
            </a:r>
          </a:p>
          <a:p>
            <a:pPr rtl="0"/>
            <a:r>
              <a:rPr lang="ga-IE" dirty="0"/>
              <a:t>Finally, you </a:t>
            </a:r>
            <a:r>
              <a:rPr lang="ga-IE" b="1" dirty="0"/>
              <a:t>upload</a:t>
            </a:r>
            <a:r>
              <a:rPr lang="ga-IE" dirty="0"/>
              <a:t> your code to the arduino over a USB cable</a:t>
            </a:r>
            <a:endParaRPr lang="en-GB" dirty="0"/>
          </a:p>
        </p:txBody>
      </p:sp>
      <p:sp>
        <p:nvSpPr>
          <p:cNvPr id="14" name="Text Placeholder 13">
            <a:extLst>
              <a:ext uri="{FF2B5EF4-FFF2-40B4-BE49-F238E27FC236}">
                <a16:creationId xmlns:a16="http://schemas.microsoft.com/office/drawing/2014/main" id="{1915A591-77D3-471A-6701-BF912EEFF77B}"/>
              </a:ext>
            </a:extLst>
          </p:cNvPr>
          <p:cNvSpPr>
            <a:spLocks noGrp="1"/>
          </p:cNvSpPr>
          <p:nvPr>
            <p:ph type="body" sz="quarter" idx="16"/>
          </p:nvPr>
        </p:nvSpPr>
        <p:spPr>
          <a:xfrm>
            <a:off x="8025393" y="1764193"/>
            <a:ext cx="3327366" cy="597604"/>
          </a:xfrm>
        </p:spPr>
        <p:txBody>
          <a:bodyPr rtlCol="0"/>
          <a:lstStyle/>
          <a:p>
            <a:pPr rtl="0"/>
            <a:r>
              <a:rPr lang="ga-IE" dirty="0"/>
              <a:t>If you need help</a:t>
            </a:r>
            <a:endParaRPr lang="en-GB" dirty="0"/>
          </a:p>
        </p:txBody>
      </p:sp>
      <p:sp>
        <p:nvSpPr>
          <p:cNvPr id="15" name="Content Placeholder 14">
            <a:extLst>
              <a:ext uri="{FF2B5EF4-FFF2-40B4-BE49-F238E27FC236}">
                <a16:creationId xmlns:a16="http://schemas.microsoft.com/office/drawing/2014/main" id="{EA8D916F-F127-1EB1-13DB-06A851693ED4}"/>
              </a:ext>
            </a:extLst>
          </p:cNvPr>
          <p:cNvSpPr>
            <a:spLocks noGrp="1"/>
          </p:cNvSpPr>
          <p:nvPr>
            <p:ph type="body" sz="quarter" idx="21"/>
          </p:nvPr>
        </p:nvSpPr>
        <p:spPr>
          <a:xfrm>
            <a:off x="8025393" y="2374899"/>
            <a:ext cx="3327366" cy="3485573"/>
          </a:xfrm>
        </p:spPr>
        <p:txBody>
          <a:bodyPr rtlCol="0">
            <a:normAutofit/>
          </a:bodyPr>
          <a:lstStyle/>
          <a:p>
            <a:pPr rtl="0"/>
            <a:r>
              <a:rPr lang="ga-IE" dirty="0"/>
              <a:t>Don’t be afraid to </a:t>
            </a:r>
            <a:r>
              <a:rPr lang="ga-IE" b="1" dirty="0"/>
              <a:t>Google </a:t>
            </a:r>
            <a:r>
              <a:rPr lang="ga-IE" dirty="0"/>
              <a:t>things.</a:t>
            </a:r>
            <a:endParaRPr lang="en-GB" dirty="0"/>
          </a:p>
          <a:p>
            <a:pPr rtl="0"/>
            <a:r>
              <a:rPr lang="ga-IE" dirty="0"/>
              <a:t>If you need some </a:t>
            </a:r>
            <a:r>
              <a:rPr lang="ga-IE" b="1" dirty="0"/>
              <a:t>examples</a:t>
            </a:r>
            <a:r>
              <a:rPr lang="ga-IE" dirty="0"/>
              <a:t>, have a look on the computers.</a:t>
            </a:r>
          </a:p>
          <a:p>
            <a:pPr rtl="0"/>
            <a:r>
              <a:rPr lang="ga-IE" dirty="0"/>
              <a:t>If you still need help, call over a </a:t>
            </a:r>
            <a:r>
              <a:rPr lang="ga-IE" b="1" dirty="0"/>
              <a:t>demonstrator</a:t>
            </a:r>
            <a:endParaRPr lang="en-GB" b="1" dirty="0"/>
          </a:p>
        </p:txBody>
      </p:sp>
      <p:sp>
        <p:nvSpPr>
          <p:cNvPr id="3" name="Date Placeholder 2">
            <a:extLst>
              <a:ext uri="{FF2B5EF4-FFF2-40B4-BE49-F238E27FC236}">
                <a16:creationId xmlns:a16="http://schemas.microsoft.com/office/drawing/2014/main" id="{208A57D2-B3C0-E28C-6491-C6FC16CC4FD3}"/>
              </a:ext>
            </a:extLst>
          </p:cNvPr>
          <p:cNvSpPr>
            <a:spLocks noGrp="1"/>
          </p:cNvSpPr>
          <p:nvPr>
            <p:ph type="dt" sz="half" idx="10"/>
          </p:nvPr>
        </p:nvSpPr>
        <p:spPr>
          <a:xfrm>
            <a:off x="7013448" y="6355080"/>
            <a:ext cx="4352544" cy="365125"/>
          </a:xfrm>
        </p:spPr>
        <p:txBody>
          <a:bodyPr rtlCol="0"/>
          <a:lstStyle/>
          <a:p>
            <a:pPr lvl="0" rtl="0"/>
            <a:r>
              <a:rPr lang="en-GB"/>
              <a:t>20XX</a:t>
            </a:r>
          </a:p>
        </p:txBody>
      </p:sp>
      <p:sp>
        <p:nvSpPr>
          <p:cNvPr id="4" name="Slide Number Placeholder 3">
            <a:extLst>
              <a:ext uri="{FF2B5EF4-FFF2-40B4-BE49-F238E27FC236}">
                <a16:creationId xmlns:a16="http://schemas.microsoft.com/office/drawing/2014/main" id="{B1562108-C482-B327-C0BA-446813805B6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5</a:t>
            </a:fld>
            <a:endParaRPr lang="en-GB"/>
          </a:p>
        </p:txBody>
      </p:sp>
    </p:spTree>
    <p:extLst>
      <p:ext uri="{BB962C8B-B14F-4D97-AF65-F5344CB8AC3E}">
        <p14:creationId xmlns:p14="http://schemas.microsoft.com/office/powerpoint/2010/main" val="3766692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2D22322F-E79D-4BEF-8038-DE2C8F5CCA40}"/>
              </a:ext>
            </a:extLst>
          </p:cNvPr>
          <p:cNvSpPr>
            <a:spLocks noGrp="1"/>
          </p:cNvSpPr>
          <p:nvPr>
            <p:ph type="title"/>
          </p:nvPr>
        </p:nvSpPr>
        <p:spPr>
          <a:xfrm>
            <a:off x="1249680" y="190500"/>
            <a:ext cx="10036292" cy="773776"/>
          </a:xfrm>
        </p:spPr>
        <p:txBody>
          <a:bodyPr rtlCol="0">
            <a:normAutofit fontScale="90000"/>
          </a:bodyPr>
          <a:lstStyle/>
          <a:p>
            <a:pPr rtl="0"/>
            <a:r>
              <a:rPr lang="ga-IE" dirty="0"/>
              <a:t>Safety - General</a:t>
            </a:r>
            <a:endParaRPr lang="en-GB" dirty="0"/>
          </a:p>
        </p:txBody>
      </p:sp>
      <p:sp>
        <p:nvSpPr>
          <p:cNvPr id="14" name="Text Placeholder 13">
            <a:extLst>
              <a:ext uri="{FF2B5EF4-FFF2-40B4-BE49-F238E27FC236}">
                <a16:creationId xmlns:a16="http://schemas.microsoft.com/office/drawing/2014/main" id="{61A6601B-A3E2-47A2-B731-4FE03C43E2B0}"/>
              </a:ext>
            </a:extLst>
          </p:cNvPr>
          <p:cNvSpPr>
            <a:spLocks noGrp="1"/>
          </p:cNvSpPr>
          <p:nvPr>
            <p:ph type="body" sz="quarter" idx="14"/>
          </p:nvPr>
        </p:nvSpPr>
        <p:spPr>
          <a:xfrm>
            <a:off x="1209243" y="1764139"/>
            <a:ext cx="4756714" cy="597604"/>
          </a:xfrm>
        </p:spPr>
        <p:txBody>
          <a:bodyPr rtlCol="0"/>
          <a:lstStyle/>
          <a:p>
            <a:pPr rtl="0"/>
            <a:r>
              <a:rPr lang="ga-IE" dirty="0"/>
              <a:t>Electricity can be dangerous</a:t>
            </a:r>
            <a:endParaRPr lang="en-GB" dirty="0"/>
          </a:p>
        </p:txBody>
      </p:sp>
      <p:sp>
        <p:nvSpPr>
          <p:cNvPr id="13" name="Content Placeholder 12">
            <a:extLst>
              <a:ext uri="{FF2B5EF4-FFF2-40B4-BE49-F238E27FC236}">
                <a16:creationId xmlns:a16="http://schemas.microsoft.com/office/drawing/2014/main" id="{ABAEE544-8FB3-4E56-91A9-A6964539DCB7}"/>
              </a:ext>
            </a:extLst>
          </p:cNvPr>
          <p:cNvSpPr>
            <a:spLocks noGrp="1"/>
          </p:cNvSpPr>
          <p:nvPr>
            <p:ph type="body" sz="quarter" idx="17"/>
          </p:nvPr>
        </p:nvSpPr>
        <p:spPr>
          <a:xfrm>
            <a:off x="1209243" y="2374900"/>
            <a:ext cx="4840374" cy="2760317"/>
          </a:xfrm>
        </p:spPr>
        <p:txBody>
          <a:bodyPr rtlCol="0"/>
          <a:lstStyle/>
          <a:p>
            <a:pPr rtl="0"/>
            <a:r>
              <a:rPr lang="ga-IE" dirty="0"/>
              <a:t>Things can heat up if you short them. Be careful when connecting wires.</a:t>
            </a:r>
            <a:endParaRPr lang="en-GB" dirty="0"/>
          </a:p>
          <a:p>
            <a:pPr rtl="0"/>
            <a:r>
              <a:rPr lang="ga-IE" dirty="0"/>
              <a:t>Microcontrollers do not like water.</a:t>
            </a:r>
            <a:br>
              <a:rPr lang="ga-IE" dirty="0"/>
            </a:br>
            <a:r>
              <a:rPr lang="ga-IE" dirty="0"/>
              <a:t>Do not get them wet.</a:t>
            </a:r>
            <a:endParaRPr lang="en-GB" dirty="0"/>
          </a:p>
          <a:p>
            <a:pPr rtl="0"/>
            <a:r>
              <a:rPr lang="ga-IE" dirty="0"/>
              <a:t>Digital electronics care about </a:t>
            </a:r>
            <a:r>
              <a:rPr lang="ga-IE" b="1" dirty="0"/>
              <a:t>polarity</a:t>
            </a:r>
            <a:r>
              <a:rPr lang="ga-IE" dirty="0"/>
              <a:t>. Don’t plug things in backwards.</a:t>
            </a:r>
            <a:endParaRPr lang="en-GB" dirty="0"/>
          </a:p>
        </p:txBody>
      </p:sp>
      <p:sp>
        <p:nvSpPr>
          <p:cNvPr id="16" name="Text Placeholder 15">
            <a:extLst>
              <a:ext uri="{FF2B5EF4-FFF2-40B4-BE49-F238E27FC236}">
                <a16:creationId xmlns:a16="http://schemas.microsoft.com/office/drawing/2014/main" id="{1ADD5DF7-575E-4C10-815E-CDBBFAB583BF}"/>
              </a:ext>
            </a:extLst>
          </p:cNvPr>
          <p:cNvSpPr>
            <a:spLocks noGrp="1"/>
          </p:cNvSpPr>
          <p:nvPr>
            <p:ph type="body" sz="quarter" idx="16"/>
          </p:nvPr>
        </p:nvSpPr>
        <p:spPr>
          <a:xfrm>
            <a:off x="6257467" y="1764031"/>
            <a:ext cx="4756714" cy="597604"/>
          </a:xfrm>
        </p:spPr>
        <p:txBody>
          <a:bodyPr rtlCol="0"/>
          <a:lstStyle/>
          <a:p>
            <a:pPr rtl="0"/>
            <a:r>
              <a:rPr lang="ga-IE" dirty="0"/>
              <a:t>How to be safe</a:t>
            </a:r>
            <a:endParaRPr lang="en-GB" dirty="0"/>
          </a:p>
        </p:txBody>
      </p:sp>
      <p:sp>
        <p:nvSpPr>
          <p:cNvPr id="15" name="Content Placeholder 14">
            <a:extLst>
              <a:ext uri="{FF2B5EF4-FFF2-40B4-BE49-F238E27FC236}">
                <a16:creationId xmlns:a16="http://schemas.microsoft.com/office/drawing/2014/main" id="{A13BE1C0-386B-47CB-BDCE-A24D9918AEEF}"/>
              </a:ext>
            </a:extLst>
          </p:cNvPr>
          <p:cNvSpPr>
            <a:spLocks noGrp="1"/>
          </p:cNvSpPr>
          <p:nvPr>
            <p:ph type="body" sz="quarter" idx="18"/>
          </p:nvPr>
        </p:nvSpPr>
        <p:spPr>
          <a:xfrm>
            <a:off x="6257467" y="2374900"/>
            <a:ext cx="4756714" cy="2482022"/>
          </a:xfrm>
        </p:spPr>
        <p:txBody>
          <a:bodyPr rtlCol="0"/>
          <a:lstStyle/>
          <a:p>
            <a:pPr rtl="0"/>
            <a:r>
              <a:rPr lang="ga-IE" dirty="0"/>
              <a:t>Connect your battery </a:t>
            </a:r>
            <a:r>
              <a:rPr lang="ga-IE" b="1" dirty="0"/>
              <a:t>after </a:t>
            </a:r>
            <a:r>
              <a:rPr lang="ga-IE" dirty="0"/>
              <a:t>connecting things to your circuits</a:t>
            </a:r>
            <a:endParaRPr lang="en-GB" dirty="0"/>
          </a:p>
          <a:p>
            <a:pPr rtl="0"/>
            <a:r>
              <a:rPr lang="ga-IE" dirty="0"/>
              <a:t>Move all drinks away from any electronics.</a:t>
            </a:r>
          </a:p>
          <a:p>
            <a:pPr rtl="0"/>
            <a:r>
              <a:rPr lang="ga-IE" dirty="0"/>
              <a:t>Make sure to plug batteries in the correct way.</a:t>
            </a:r>
            <a:endParaRPr lang="en-GB" dirty="0"/>
          </a:p>
        </p:txBody>
      </p:sp>
      <p:sp>
        <p:nvSpPr>
          <p:cNvPr id="7" name="Footer Placeholder 6">
            <a:extLst>
              <a:ext uri="{FF2B5EF4-FFF2-40B4-BE49-F238E27FC236}">
                <a16:creationId xmlns:a16="http://schemas.microsoft.com/office/drawing/2014/main" id="{C4A3939E-B573-4FB2-AD69-18C1A75F947B}"/>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6EF65B39-4112-473E-B203-73AC0F564D47}"/>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99800B7A-B486-4409-9EDD-0A7B9628EDE8}"/>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6</a:t>
            </a:fld>
            <a:endParaRPr lang="en-GB"/>
          </a:p>
        </p:txBody>
      </p:sp>
      <p:sp>
        <p:nvSpPr>
          <p:cNvPr id="2" name="Content Placeholder 12">
            <a:extLst>
              <a:ext uri="{FF2B5EF4-FFF2-40B4-BE49-F238E27FC236}">
                <a16:creationId xmlns:a16="http://schemas.microsoft.com/office/drawing/2014/main" id="{E9C74355-4F25-03B6-9B40-198273CBC3D9}"/>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Tree>
    <p:extLst>
      <p:ext uri="{BB962C8B-B14F-4D97-AF65-F5344CB8AC3E}">
        <p14:creationId xmlns:p14="http://schemas.microsoft.com/office/powerpoint/2010/main" val="280542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26D75-0634-1E71-871D-5D18D0E04CD8}"/>
            </a:ext>
          </a:extLst>
        </p:cNvPr>
        <p:cNvGrpSpPr/>
        <p:nvPr/>
      </p:nvGrpSpPr>
      <p:grpSpPr>
        <a:xfrm>
          <a:off x="0" y="0"/>
          <a:ext cx="0" cy="0"/>
          <a:chOff x="0" y="0"/>
          <a:chExt cx="0" cy="0"/>
        </a:xfrm>
      </p:grpSpPr>
      <p:sp>
        <p:nvSpPr>
          <p:cNvPr id="33" name="Title 32">
            <a:extLst>
              <a:ext uri="{FF2B5EF4-FFF2-40B4-BE49-F238E27FC236}">
                <a16:creationId xmlns:a16="http://schemas.microsoft.com/office/drawing/2014/main" id="{4D357DDD-6C1F-B0A7-44B1-FA58B95A8C05}"/>
              </a:ext>
            </a:extLst>
          </p:cNvPr>
          <p:cNvSpPr>
            <a:spLocks noGrp="1"/>
          </p:cNvSpPr>
          <p:nvPr>
            <p:ph type="title"/>
          </p:nvPr>
        </p:nvSpPr>
        <p:spPr>
          <a:xfrm>
            <a:off x="1249680" y="190500"/>
            <a:ext cx="10036292" cy="773776"/>
          </a:xfrm>
        </p:spPr>
        <p:txBody>
          <a:bodyPr rtlCol="0">
            <a:normAutofit fontScale="90000"/>
          </a:bodyPr>
          <a:lstStyle/>
          <a:p>
            <a:pPr rtl="0"/>
            <a:r>
              <a:rPr lang="ga-IE" dirty="0"/>
              <a:t>Safety – Batteries and Polarity</a:t>
            </a:r>
            <a:endParaRPr lang="en-GB" dirty="0"/>
          </a:p>
        </p:txBody>
      </p:sp>
      <p:sp>
        <p:nvSpPr>
          <p:cNvPr id="14" name="Text Placeholder 13">
            <a:extLst>
              <a:ext uri="{FF2B5EF4-FFF2-40B4-BE49-F238E27FC236}">
                <a16:creationId xmlns:a16="http://schemas.microsoft.com/office/drawing/2014/main" id="{4A31BDB5-8894-710C-BFD5-FBB436A466A9}"/>
              </a:ext>
            </a:extLst>
          </p:cNvPr>
          <p:cNvSpPr>
            <a:spLocks noGrp="1"/>
          </p:cNvSpPr>
          <p:nvPr>
            <p:ph type="body" sz="quarter" idx="14"/>
          </p:nvPr>
        </p:nvSpPr>
        <p:spPr>
          <a:xfrm>
            <a:off x="221956" y="1370786"/>
            <a:ext cx="4756714" cy="597604"/>
          </a:xfrm>
        </p:spPr>
        <p:txBody>
          <a:bodyPr rtlCol="0"/>
          <a:lstStyle/>
          <a:p>
            <a:pPr rtl="0"/>
            <a:r>
              <a:rPr lang="ga-IE" dirty="0"/>
              <a:t>Why Polarity Matters</a:t>
            </a:r>
            <a:endParaRPr lang="en-GB" dirty="0"/>
          </a:p>
        </p:txBody>
      </p:sp>
      <p:sp>
        <p:nvSpPr>
          <p:cNvPr id="7" name="Footer Placeholder 6">
            <a:extLst>
              <a:ext uri="{FF2B5EF4-FFF2-40B4-BE49-F238E27FC236}">
                <a16:creationId xmlns:a16="http://schemas.microsoft.com/office/drawing/2014/main" id="{FBA7D38F-DCA4-3ECD-6087-041A83D9BFAA}"/>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91690144-1388-1682-354F-F9C61CE6C4F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02CA9738-0115-4CB5-EE3D-1A18E8268626}"/>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7</a:t>
            </a:fld>
            <a:endParaRPr lang="en-GB"/>
          </a:p>
        </p:txBody>
      </p:sp>
      <p:sp>
        <p:nvSpPr>
          <p:cNvPr id="2" name="Content Placeholder 12">
            <a:extLst>
              <a:ext uri="{FF2B5EF4-FFF2-40B4-BE49-F238E27FC236}">
                <a16:creationId xmlns:a16="http://schemas.microsoft.com/office/drawing/2014/main" id="{D51760A5-A4EA-D7F5-2E0C-479299A1E605}"/>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Text Placeholder 8">
            <a:extLst>
              <a:ext uri="{FF2B5EF4-FFF2-40B4-BE49-F238E27FC236}">
                <a16:creationId xmlns:a16="http://schemas.microsoft.com/office/drawing/2014/main" id="{EE8798EA-0847-DE35-4C10-09F05CB82B70}"/>
              </a:ext>
            </a:extLst>
          </p:cNvPr>
          <p:cNvSpPr>
            <a:spLocks noGrp="1"/>
          </p:cNvSpPr>
          <p:nvPr>
            <p:ph type="body" sz="quarter" idx="17"/>
          </p:nvPr>
        </p:nvSpPr>
        <p:spPr>
          <a:xfrm>
            <a:off x="385882" y="1880187"/>
            <a:ext cx="8122014" cy="3520074"/>
          </a:xfrm>
        </p:spPr>
        <p:txBody>
          <a:bodyPr>
            <a:normAutofit fontScale="92500"/>
          </a:bodyPr>
          <a:lstStyle/>
          <a:p>
            <a:pPr marL="0" indent="0">
              <a:buNone/>
            </a:pPr>
            <a:r>
              <a:rPr lang="ga-IE" b="1" dirty="0"/>
              <a:t>Polarity </a:t>
            </a:r>
            <a:r>
              <a:rPr lang="ga-IE" dirty="0"/>
              <a:t>is really important when working with digital electronics like Arduinos. If we connect things backwards we can break parts of our circuits.</a:t>
            </a:r>
            <a:endParaRPr lang="en-GB" dirty="0"/>
          </a:p>
          <a:p>
            <a:pPr marL="0" indent="0">
              <a:buNone/>
            </a:pPr>
            <a:r>
              <a:rPr lang="en-GB" b="1" dirty="0"/>
              <a:t>LEDs, Diodes and batteries have a polarity</a:t>
            </a:r>
            <a:r>
              <a:rPr lang="en-GB" dirty="0"/>
              <a:t>. They need to be plugged in the right way to work. Sensors and resistors usually don’t care.</a:t>
            </a:r>
            <a:endParaRPr lang="ga-IE" dirty="0"/>
          </a:p>
          <a:p>
            <a:pPr marL="0" indent="0">
              <a:buNone/>
            </a:pPr>
            <a:r>
              <a:rPr lang="ga-IE" b="1" dirty="0">
                <a:solidFill>
                  <a:srgbClr val="FF0000"/>
                </a:solidFill>
              </a:rPr>
              <a:t>5V / VCC / +</a:t>
            </a:r>
            <a:r>
              <a:rPr lang="ga-IE" b="1" dirty="0"/>
              <a:t> </a:t>
            </a:r>
            <a:r>
              <a:rPr lang="ga-IE" dirty="0"/>
              <a:t>are different ways of saying the </a:t>
            </a:r>
            <a:r>
              <a:rPr lang="ga-IE" b="1" dirty="0">
                <a:solidFill>
                  <a:srgbClr val="FF0000"/>
                </a:solidFill>
              </a:rPr>
              <a:t>positive</a:t>
            </a:r>
            <a:r>
              <a:rPr lang="ga-IE" b="1" dirty="0"/>
              <a:t> </a:t>
            </a:r>
            <a:r>
              <a:rPr lang="ga-IE" dirty="0"/>
              <a:t>side of a circuit. These wires are usually </a:t>
            </a:r>
            <a:r>
              <a:rPr lang="ga-IE" b="1" dirty="0">
                <a:solidFill>
                  <a:srgbClr val="FF0000"/>
                </a:solidFill>
              </a:rPr>
              <a:t>red</a:t>
            </a:r>
          </a:p>
          <a:p>
            <a:pPr marL="0" indent="0">
              <a:buNone/>
            </a:pPr>
            <a:r>
              <a:rPr lang="ga-IE" b="1" dirty="0"/>
              <a:t>0V / GND / - </a:t>
            </a:r>
            <a:r>
              <a:rPr lang="ga-IE" dirty="0"/>
              <a:t>are different ways of saying the </a:t>
            </a:r>
            <a:r>
              <a:rPr lang="ga-IE" b="1" dirty="0"/>
              <a:t>negative </a:t>
            </a:r>
            <a:r>
              <a:rPr lang="ga-IE" dirty="0"/>
              <a:t>side of a circuit. These wires are usually </a:t>
            </a:r>
            <a:r>
              <a:rPr lang="ga-IE" b="1" dirty="0"/>
              <a:t>black</a:t>
            </a:r>
          </a:p>
          <a:p>
            <a:pPr marL="0" indent="0">
              <a:buNone/>
            </a:pPr>
            <a:endParaRPr lang="en-GB" b="1" dirty="0"/>
          </a:p>
        </p:txBody>
      </p:sp>
      <p:pic>
        <p:nvPicPr>
          <p:cNvPr id="19" name="Picture 18">
            <a:extLst>
              <a:ext uri="{FF2B5EF4-FFF2-40B4-BE49-F238E27FC236}">
                <a16:creationId xmlns:a16="http://schemas.microsoft.com/office/drawing/2014/main" id="{D02BB6DB-6602-2269-34AC-D58244A23E6A}"/>
              </a:ext>
            </a:extLst>
          </p:cNvPr>
          <p:cNvPicPr>
            <a:picLocks noChangeAspect="1"/>
          </p:cNvPicPr>
          <p:nvPr/>
        </p:nvPicPr>
        <p:blipFill>
          <a:blip r:embed="rId3"/>
          <a:stretch>
            <a:fillRect/>
          </a:stretch>
        </p:blipFill>
        <p:spPr>
          <a:xfrm>
            <a:off x="10042325" y="2580583"/>
            <a:ext cx="1457528" cy="2419688"/>
          </a:xfrm>
          <a:prstGeom prst="rect">
            <a:avLst/>
          </a:prstGeom>
        </p:spPr>
      </p:pic>
      <p:sp>
        <p:nvSpPr>
          <p:cNvPr id="23" name="Arrow: Down 22">
            <a:extLst>
              <a:ext uri="{FF2B5EF4-FFF2-40B4-BE49-F238E27FC236}">
                <a16:creationId xmlns:a16="http://schemas.microsoft.com/office/drawing/2014/main" id="{37046EA9-E68C-9664-79AF-BD32BF73236C}"/>
              </a:ext>
            </a:extLst>
          </p:cNvPr>
          <p:cNvSpPr/>
          <p:nvPr/>
        </p:nvSpPr>
        <p:spPr>
          <a:xfrm rot="1954204">
            <a:off x="11116721" y="2252604"/>
            <a:ext cx="160957" cy="655958"/>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8727E77F-F240-CB02-53E0-E8DCCA18E52F}"/>
              </a:ext>
            </a:extLst>
          </p:cNvPr>
          <p:cNvSpPr txBox="1"/>
          <p:nvPr/>
        </p:nvSpPr>
        <p:spPr>
          <a:xfrm>
            <a:off x="10584898" y="1640222"/>
            <a:ext cx="1562188" cy="646331"/>
          </a:xfrm>
          <a:prstGeom prst="rect">
            <a:avLst/>
          </a:prstGeom>
          <a:noFill/>
        </p:spPr>
        <p:txBody>
          <a:bodyPr wrap="square" rtlCol="0">
            <a:spAutoFit/>
          </a:bodyPr>
          <a:lstStyle/>
          <a:p>
            <a:r>
              <a:rPr lang="ga-IE" b="1" dirty="0"/>
              <a:t>Negative Terminal</a:t>
            </a:r>
            <a:endParaRPr lang="en-GB" b="1" dirty="0"/>
          </a:p>
        </p:txBody>
      </p:sp>
      <p:sp>
        <p:nvSpPr>
          <p:cNvPr id="25" name="Arrow: Down 24">
            <a:extLst>
              <a:ext uri="{FF2B5EF4-FFF2-40B4-BE49-F238E27FC236}">
                <a16:creationId xmlns:a16="http://schemas.microsoft.com/office/drawing/2014/main" id="{61CB6314-A82B-9B14-E171-883C43EEE5FD}"/>
              </a:ext>
            </a:extLst>
          </p:cNvPr>
          <p:cNvSpPr/>
          <p:nvPr/>
        </p:nvSpPr>
        <p:spPr>
          <a:xfrm rot="18239723">
            <a:off x="10102543" y="2477758"/>
            <a:ext cx="166117" cy="773097"/>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39FB97C4-8485-A99C-1D7B-BED9B341AF92}"/>
              </a:ext>
            </a:extLst>
          </p:cNvPr>
          <p:cNvSpPr txBox="1"/>
          <p:nvPr/>
        </p:nvSpPr>
        <p:spPr>
          <a:xfrm>
            <a:off x="8990335" y="1963387"/>
            <a:ext cx="1562188" cy="646331"/>
          </a:xfrm>
          <a:prstGeom prst="rect">
            <a:avLst/>
          </a:prstGeom>
          <a:noFill/>
        </p:spPr>
        <p:txBody>
          <a:bodyPr wrap="square" rtlCol="0">
            <a:spAutoFit/>
          </a:bodyPr>
          <a:lstStyle/>
          <a:p>
            <a:r>
              <a:rPr lang="ga-IE" b="1" dirty="0">
                <a:solidFill>
                  <a:srgbClr val="FF0000"/>
                </a:solidFill>
              </a:rPr>
              <a:t>Positive Terminal</a:t>
            </a:r>
            <a:endParaRPr lang="en-GB" b="1" dirty="0">
              <a:solidFill>
                <a:srgbClr val="FF0000"/>
              </a:solidFill>
            </a:endParaRPr>
          </a:p>
        </p:txBody>
      </p:sp>
    </p:spTree>
    <p:extLst>
      <p:ext uri="{BB962C8B-B14F-4D97-AF65-F5344CB8AC3E}">
        <p14:creationId xmlns:p14="http://schemas.microsoft.com/office/powerpoint/2010/main" val="630136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330F6403-11BB-440A-81D1-11DAFA7ABF5D}"/>
              </a:ext>
            </a:extLst>
          </p:cNvPr>
          <p:cNvSpPr>
            <a:spLocks noGrp="1"/>
          </p:cNvSpPr>
          <p:nvPr>
            <p:ph type="title"/>
          </p:nvPr>
        </p:nvSpPr>
        <p:spPr>
          <a:xfrm>
            <a:off x="1000759" y="194783"/>
            <a:ext cx="10022841" cy="760892"/>
          </a:xfrm>
        </p:spPr>
        <p:txBody>
          <a:bodyPr rtlCol="0">
            <a:normAutofit fontScale="90000"/>
          </a:bodyPr>
          <a:lstStyle/>
          <a:p>
            <a:pPr rtl="0"/>
            <a:r>
              <a:rPr lang="ga-IE" dirty="0"/>
              <a:t>Projects we will cover</a:t>
            </a:r>
            <a:endParaRPr lang="en-GB" dirty="0"/>
          </a:p>
        </p:txBody>
      </p:sp>
      <p:graphicFrame>
        <p:nvGraphicFramePr>
          <p:cNvPr id="20" name="Content Placeholder 3">
            <a:extLst>
              <a:ext uri="{FF2B5EF4-FFF2-40B4-BE49-F238E27FC236}">
                <a16:creationId xmlns:a16="http://schemas.microsoft.com/office/drawing/2014/main" id="{76386ECC-44D1-4D37-AF78-36503EACC84D}"/>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2526635261"/>
              </p:ext>
            </p:extLst>
          </p:nvPr>
        </p:nvGraphicFramePr>
        <p:xfrm>
          <a:off x="646113" y="1560513"/>
          <a:ext cx="10899775" cy="43418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1E532E67-6C01-41FF-AA5B-AEEE3DFA51CB}"/>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AA33C4C9-9778-4A59-9001-6EC6F52349CA}"/>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8</a:t>
            </a:fld>
            <a:endParaRPr lang="en-GB" dirty="0"/>
          </a:p>
        </p:txBody>
      </p:sp>
    </p:spTree>
    <p:extLst>
      <p:ext uri="{BB962C8B-B14F-4D97-AF65-F5344CB8AC3E}">
        <p14:creationId xmlns:p14="http://schemas.microsoft.com/office/powerpoint/2010/main" val="973145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1971537"/>
          </a:xfrm>
        </p:spPr>
        <p:txBody>
          <a:bodyPr rtlCol="0">
            <a:normAutofit fontScale="90000"/>
          </a:bodyPr>
          <a:lstStyle/>
          <a:p>
            <a:pPr rtl="0"/>
            <a:r>
              <a:rPr lang="ga-IE" dirty="0"/>
              <a:t>What you will need</a:t>
            </a:r>
            <a:endParaRPr lang="en-GB" dirty="0"/>
          </a:p>
        </p:txBody>
      </p:sp>
      <p:graphicFrame>
        <p:nvGraphicFramePr>
          <p:cNvPr id="13" name="Table 9">
            <a:extLst>
              <a:ext uri="{FF2B5EF4-FFF2-40B4-BE49-F238E27FC236}">
                <a16:creationId xmlns:a16="http://schemas.microsoft.com/office/drawing/2014/main" id="{096A54E9-1AF6-4A17-A713-79D260FE3257}"/>
              </a:ext>
            </a:extLst>
          </p:cNvPr>
          <p:cNvGraphicFramePr>
            <a:graphicFrameLocks noGrp="1"/>
          </p:cNvGraphicFramePr>
          <p:nvPr>
            <p:ph sz="quarter" idx="14"/>
            <p:extLst>
              <p:ext uri="{D42A27DB-BD31-4B8C-83A1-F6EECF244321}">
                <p14:modId xmlns:p14="http://schemas.microsoft.com/office/powerpoint/2010/main" val="1415816807"/>
              </p:ext>
            </p:extLst>
          </p:nvPr>
        </p:nvGraphicFramePr>
        <p:xfrm>
          <a:off x="3422650" y="1156855"/>
          <a:ext cx="8368870" cy="4544290"/>
        </p:xfrm>
        <a:graphic>
          <a:graphicData uri="http://schemas.openxmlformats.org/drawingml/2006/table">
            <a:tbl>
              <a:tblPr firstRow="1" bandRow="1">
                <a:tableStyleId>{8799B23B-EC83-4686-B30A-512413B5E67A}</a:tableStyleId>
              </a:tblPr>
              <a:tblGrid>
                <a:gridCol w="1673774">
                  <a:extLst>
                    <a:ext uri="{9D8B030D-6E8A-4147-A177-3AD203B41FA5}">
                      <a16:colId xmlns:a16="http://schemas.microsoft.com/office/drawing/2014/main" val="1517755082"/>
                    </a:ext>
                  </a:extLst>
                </a:gridCol>
                <a:gridCol w="1673774">
                  <a:extLst>
                    <a:ext uri="{9D8B030D-6E8A-4147-A177-3AD203B41FA5}">
                      <a16:colId xmlns:a16="http://schemas.microsoft.com/office/drawing/2014/main" val="2446386500"/>
                    </a:ext>
                  </a:extLst>
                </a:gridCol>
                <a:gridCol w="1673774">
                  <a:extLst>
                    <a:ext uri="{9D8B030D-6E8A-4147-A177-3AD203B41FA5}">
                      <a16:colId xmlns:a16="http://schemas.microsoft.com/office/drawing/2014/main" val="3308918160"/>
                    </a:ext>
                  </a:extLst>
                </a:gridCol>
                <a:gridCol w="1673774">
                  <a:extLst>
                    <a:ext uri="{9D8B030D-6E8A-4147-A177-3AD203B41FA5}">
                      <a16:colId xmlns:a16="http://schemas.microsoft.com/office/drawing/2014/main" val="1854486728"/>
                    </a:ext>
                  </a:extLst>
                </a:gridCol>
                <a:gridCol w="1673774">
                  <a:extLst>
                    <a:ext uri="{9D8B030D-6E8A-4147-A177-3AD203B41FA5}">
                      <a16:colId xmlns:a16="http://schemas.microsoft.com/office/drawing/2014/main" val="1808496511"/>
                    </a:ext>
                  </a:extLst>
                </a:gridCol>
              </a:tblGrid>
              <a:tr h="908858">
                <a:tc>
                  <a:txBody>
                    <a:bodyPr/>
                    <a:lstStyle/>
                    <a:p>
                      <a:pPr algn="ctr" rtl="0"/>
                      <a:endParaRPr lang="en-GB" noProof="0" dirty="0"/>
                    </a:p>
                  </a:txBody>
                  <a:tcPr anchor="ctr"/>
                </a:tc>
                <a:tc>
                  <a:txBody>
                    <a:bodyPr/>
                    <a:lstStyle/>
                    <a:p>
                      <a:pPr algn="l" rtl="0"/>
                      <a:r>
                        <a:rPr lang="en-GB" sz="1800" b="1" noProof="0" dirty="0">
                          <a:solidFill>
                            <a:schemeClr val="accent3"/>
                          </a:solidFill>
                          <a:latin typeface="+mj-lt"/>
                        </a:rPr>
                        <a:t>Blinking Light</a:t>
                      </a:r>
                    </a:p>
                  </a:txBody>
                  <a:tcPr anchor="ctr"/>
                </a:tc>
                <a:tc>
                  <a:txBody>
                    <a:bodyPr/>
                    <a:lstStyle/>
                    <a:p>
                      <a:pPr algn="l" rtl="0"/>
                      <a:r>
                        <a:rPr lang="en-GB" sz="1800" b="1" noProof="0" dirty="0">
                          <a:solidFill>
                            <a:schemeClr val="accent3"/>
                          </a:solidFill>
                          <a:latin typeface="+mj-lt"/>
                        </a:rPr>
                        <a:t>Temperature Logger</a:t>
                      </a:r>
                    </a:p>
                  </a:txBody>
                  <a:tcPr anchor="ctr"/>
                </a:tc>
                <a:tc>
                  <a:txBody>
                    <a:bodyPr/>
                    <a:lstStyle/>
                    <a:p>
                      <a:pPr algn="l" rtl="0"/>
                      <a:r>
                        <a:rPr lang="en-GB" sz="1800" b="1" noProof="0" dirty="0">
                          <a:solidFill>
                            <a:schemeClr val="accent3"/>
                          </a:solidFill>
                          <a:latin typeface="+mj-lt"/>
                        </a:rPr>
                        <a:t>Automatic Light</a:t>
                      </a:r>
                    </a:p>
                  </a:txBody>
                  <a:tcPr anchor="ctr"/>
                </a:tc>
                <a:tc>
                  <a:txBody>
                    <a:bodyPr/>
                    <a:lstStyle/>
                    <a:p>
                      <a:pPr algn="l" rtl="0"/>
                      <a:r>
                        <a:rPr lang="en-GB" sz="1800" b="1" i="0" noProof="0" dirty="0">
                          <a:solidFill>
                            <a:schemeClr val="accent3"/>
                          </a:solidFill>
                        </a:rPr>
                        <a:t>Displays</a:t>
                      </a:r>
                      <a:endParaRPr lang="en-GB" sz="1800" b="1" i="0" noProof="0" dirty="0">
                        <a:solidFill>
                          <a:schemeClr val="accent3"/>
                        </a:solidFill>
                        <a:latin typeface="+mj-lt"/>
                      </a:endParaRPr>
                    </a:p>
                  </a:txBody>
                  <a:tcPr anchor="ctr"/>
                </a:tc>
                <a:extLst>
                  <a:ext uri="{0D108BD9-81ED-4DB2-BD59-A6C34878D82A}">
                    <a16:rowId xmlns:a16="http://schemas.microsoft.com/office/drawing/2014/main" val="3100351803"/>
                  </a:ext>
                </a:extLst>
              </a:tr>
              <a:tr h="908858">
                <a:tc>
                  <a:txBody>
                    <a:bodyPr/>
                    <a:lstStyle/>
                    <a:p>
                      <a:pPr rtl="0"/>
                      <a:r>
                        <a:rPr lang="en-GB" noProof="0" dirty="0"/>
                        <a:t>Arduino Uno</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extLst>
                  <a:ext uri="{0D108BD9-81ED-4DB2-BD59-A6C34878D82A}">
                    <a16:rowId xmlns:a16="http://schemas.microsoft.com/office/drawing/2014/main" val="2801628125"/>
                  </a:ext>
                </a:extLst>
              </a:tr>
              <a:tr h="908858">
                <a:tc>
                  <a:txBody>
                    <a:bodyPr/>
                    <a:lstStyle/>
                    <a:p>
                      <a:pPr rtl="0"/>
                      <a:r>
                        <a:rPr lang="en-GB" noProof="0" dirty="0"/>
                        <a:t>Resistors</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522315634"/>
                  </a:ext>
                </a:extLst>
              </a:tr>
              <a:tr h="908858">
                <a:tc>
                  <a:txBody>
                    <a:bodyPr/>
                    <a:lstStyle/>
                    <a:p>
                      <a:pPr rtl="0"/>
                      <a:r>
                        <a:rPr lang="en-GB" noProof="0" dirty="0"/>
                        <a:t>Appropriate Sensor</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3923311043"/>
                  </a:ext>
                </a:extLst>
              </a:tr>
              <a:tr h="908858">
                <a:tc>
                  <a:txBody>
                    <a:bodyPr/>
                    <a:lstStyle/>
                    <a:p>
                      <a:pPr rtl="0"/>
                      <a:r>
                        <a:rPr lang="en-GB" noProof="0" dirty="0"/>
                        <a:t>LCD Display</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2046739586"/>
                  </a:ext>
                </a:extLst>
              </a:tr>
            </a:tbl>
          </a:graphicData>
        </a:graphic>
      </p:graphicFrame>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9</a:t>
            </a:fld>
            <a:endParaRPr lang="en-GB"/>
          </a:p>
        </p:txBody>
      </p:sp>
      <p:sp>
        <p:nvSpPr>
          <p:cNvPr id="2" name="TextBox 1">
            <a:extLst>
              <a:ext uri="{FF2B5EF4-FFF2-40B4-BE49-F238E27FC236}">
                <a16:creationId xmlns:a16="http://schemas.microsoft.com/office/drawing/2014/main" id="{1606186F-EB88-0F8A-BD51-B0ADFA6CA815}"/>
              </a:ext>
            </a:extLst>
          </p:cNvPr>
          <p:cNvSpPr txBox="1"/>
          <p:nvPr/>
        </p:nvSpPr>
        <p:spPr>
          <a:xfrm>
            <a:off x="3498574" y="185530"/>
            <a:ext cx="4731026" cy="923330"/>
          </a:xfrm>
          <a:prstGeom prst="rect">
            <a:avLst/>
          </a:prstGeom>
          <a:noFill/>
        </p:spPr>
        <p:txBody>
          <a:bodyPr wrap="square" rtlCol="0">
            <a:spAutoFit/>
          </a:bodyPr>
          <a:lstStyle/>
          <a:p>
            <a:r>
              <a:rPr lang="en-GB" dirty="0"/>
              <a:t>✅: Needed</a:t>
            </a:r>
          </a:p>
          <a:p>
            <a:r>
              <a:rPr lang="en-GB" dirty="0"/>
              <a:t>❌: Not Needed</a:t>
            </a:r>
          </a:p>
          <a:p>
            <a:r>
              <a:rPr lang="en-GB" dirty="0"/>
              <a:t>➖: Optional</a:t>
            </a:r>
          </a:p>
        </p:txBody>
      </p:sp>
    </p:spTree>
    <p:extLst>
      <p:ext uri="{BB962C8B-B14F-4D97-AF65-F5344CB8AC3E}">
        <p14:creationId xmlns:p14="http://schemas.microsoft.com/office/powerpoint/2010/main" val="434641259"/>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2848626_TF89117832_Win32" id="{DB0A3224-88B5-430B-9AD1-D790B94EF5D8}" vid="{070D6B8A-04B9-4AE4-ADE6-362B2ED255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Colour block design</Template>
  <TotalTime>1080</TotalTime>
  <Words>1253</Words>
  <Application>Microsoft Office PowerPoint</Application>
  <PresentationFormat>Widescreen</PresentationFormat>
  <Paragraphs>223</Paragraphs>
  <Slides>20</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Avenir Next LT Pro</vt:lpstr>
      <vt:lpstr>Calibri</vt:lpstr>
      <vt:lpstr>ColorBlockVTI</vt:lpstr>
      <vt:lpstr>Arduino Uno</vt:lpstr>
      <vt:lpstr>What we will cover</vt:lpstr>
      <vt:lpstr>Introduction</vt:lpstr>
      <vt:lpstr>Uses for Arduino</vt:lpstr>
      <vt:lpstr>Programming</vt:lpstr>
      <vt:lpstr>Safety - General</vt:lpstr>
      <vt:lpstr>Safety – Batteries and Polarity</vt:lpstr>
      <vt:lpstr>Projects we will cover</vt:lpstr>
      <vt:lpstr>What you will need</vt:lpstr>
      <vt:lpstr>Arduino IDE</vt:lpstr>
      <vt:lpstr>Breadboards</vt:lpstr>
      <vt:lpstr>Blinking Light</vt:lpstr>
      <vt:lpstr>Temperature Logger</vt:lpstr>
      <vt:lpstr>Temperature Logger Circuit Diagram</vt:lpstr>
      <vt:lpstr>How does it work?</vt:lpstr>
      <vt:lpstr>Automatic Light</vt:lpstr>
      <vt:lpstr>Automatic Light Circuit Diagram</vt:lpstr>
      <vt:lpstr>Displays</vt:lpstr>
      <vt:lpstr>Display Hello World!</vt:lpstr>
      <vt:lpstr>LCD Display Circuit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seamu</dc:creator>
  <cp:lastModifiedBy>seamu</cp:lastModifiedBy>
  <cp:revision>60</cp:revision>
  <dcterms:created xsi:type="dcterms:W3CDTF">2025-06-08T18:15:53Z</dcterms:created>
  <dcterms:modified xsi:type="dcterms:W3CDTF">2025-06-12T13:17:38Z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